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2" r:id="rId2"/>
    <p:sldId id="295" r:id="rId3"/>
    <p:sldId id="263" r:id="rId4"/>
    <p:sldId id="265" r:id="rId5"/>
    <p:sldId id="293" r:id="rId6"/>
    <p:sldId id="294" r:id="rId7"/>
    <p:sldId id="280" r:id="rId8"/>
    <p:sldId id="267" r:id="rId9"/>
    <p:sldId id="268" r:id="rId10"/>
    <p:sldId id="291" r:id="rId11"/>
    <p:sldId id="298" r:id="rId12"/>
    <p:sldId id="279" r:id="rId13"/>
    <p:sldId id="269" r:id="rId14"/>
    <p:sldId id="270" r:id="rId15"/>
    <p:sldId id="296" r:id="rId16"/>
    <p:sldId id="297" r:id="rId17"/>
    <p:sldId id="281" r:id="rId18"/>
    <p:sldId id="289" r:id="rId19"/>
    <p:sldId id="290" r:id="rId20"/>
    <p:sldId id="272" r:id="rId21"/>
    <p:sldId id="273" r:id="rId22"/>
    <p:sldId id="274" r:id="rId23"/>
    <p:sldId id="283" r:id="rId24"/>
    <p:sldId id="286" r:id="rId25"/>
    <p:sldId id="285" r:id="rId26"/>
    <p:sldId id="284" r:id="rId27"/>
    <p:sldId id="276" r:id="rId28"/>
    <p:sldId id="277" r:id="rId29"/>
    <p:sldId id="278" r:id="rId30"/>
    <p:sldId id="264" r:id="rId31"/>
  </p:sldIdLst>
  <p:sldSz cx="12192000" cy="6858000"/>
  <p:notesSz cx="9928225"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5" autoAdjust="0"/>
    <p:restoredTop sz="96656" autoAdjust="0"/>
  </p:normalViewPr>
  <p:slideViewPr>
    <p:cSldViewPr snapToGrid="0">
      <p:cViewPr varScale="1">
        <p:scale>
          <a:sx n="107" d="100"/>
          <a:sy n="107" d="100"/>
        </p:scale>
        <p:origin x="384" y="1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5623697" y="1"/>
            <a:ext cx="4302231" cy="341064"/>
          </a:xfrm>
          <a:prstGeom prst="rect">
            <a:avLst/>
          </a:prstGeom>
        </p:spPr>
        <p:txBody>
          <a:bodyPr vert="horz" lIns="91440" tIns="45720" rIns="91440" bIns="45720" rtlCol="0"/>
          <a:lstStyle>
            <a:lvl1pPr algn="r">
              <a:defRPr sz="1200"/>
            </a:lvl1pPr>
          </a:lstStyle>
          <a:p>
            <a:fld id="{BD12D9DE-442D-45FB-A4C4-97E4AEC77E78}" type="datetimeFigureOut">
              <a:rPr lang="fr-FR" smtClean="0"/>
              <a:t>28/11/2019</a:t>
            </a:fld>
            <a:endParaRPr lang="fr-FR"/>
          </a:p>
        </p:txBody>
      </p:sp>
      <p:sp>
        <p:nvSpPr>
          <p:cNvPr id="4" name="Slide Image Placeholder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6456612"/>
            <a:ext cx="4302231" cy="341063"/>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5623697" y="6456612"/>
            <a:ext cx="4302231" cy="341063"/>
          </a:xfrm>
          <a:prstGeom prst="rect">
            <a:avLst/>
          </a:prstGeom>
        </p:spPr>
        <p:txBody>
          <a:bodyPr vert="horz" lIns="91440" tIns="45720" rIns="91440" bIns="45720" rtlCol="0" anchor="b"/>
          <a:lstStyle>
            <a:lvl1pPr algn="r">
              <a:defRPr sz="1200"/>
            </a:lvl1pPr>
          </a:lstStyle>
          <a:p>
            <a:fld id="{952A8B95-AC99-439B-A8B5-D774CF7B45CA}" type="slidenum">
              <a:rPr lang="fr-FR" smtClean="0"/>
              <a:t>‹#›</a:t>
            </a:fld>
            <a:endParaRPr lang="fr-FR"/>
          </a:p>
        </p:txBody>
      </p:sp>
    </p:spTree>
    <p:extLst>
      <p:ext uri="{BB962C8B-B14F-4D97-AF65-F5344CB8AC3E}">
        <p14:creationId xmlns:p14="http://schemas.microsoft.com/office/powerpoint/2010/main" val="1640415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952A8B95-AC99-439B-A8B5-D774CF7B45CA}" type="slidenum">
              <a:rPr lang="fr-FR" smtClean="0"/>
              <a:t>4</a:t>
            </a:fld>
            <a:endParaRPr lang="fr-FR"/>
          </a:p>
        </p:txBody>
      </p:sp>
    </p:spTree>
    <p:extLst>
      <p:ext uri="{BB962C8B-B14F-4D97-AF65-F5344CB8AC3E}">
        <p14:creationId xmlns:p14="http://schemas.microsoft.com/office/powerpoint/2010/main" val="406866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52A8B95-AC99-439B-A8B5-D774CF7B45CA}" type="slidenum">
              <a:rPr lang="fr-FR" smtClean="0"/>
              <a:t>16</a:t>
            </a:fld>
            <a:endParaRPr lang="fr-FR"/>
          </a:p>
        </p:txBody>
      </p:sp>
    </p:spTree>
    <p:extLst>
      <p:ext uri="{BB962C8B-B14F-4D97-AF65-F5344CB8AC3E}">
        <p14:creationId xmlns:p14="http://schemas.microsoft.com/office/powerpoint/2010/main" val="2606947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952A8B95-AC99-439B-A8B5-D774CF7B45CA}" type="slidenum">
              <a:rPr lang="fr-FR" smtClean="0"/>
              <a:t>21</a:t>
            </a:fld>
            <a:endParaRPr lang="fr-FR"/>
          </a:p>
        </p:txBody>
      </p:sp>
    </p:spTree>
    <p:extLst>
      <p:ext uri="{BB962C8B-B14F-4D97-AF65-F5344CB8AC3E}">
        <p14:creationId xmlns:p14="http://schemas.microsoft.com/office/powerpoint/2010/main" val="1854302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952A8B95-AC99-439B-A8B5-D774CF7B45CA}" type="slidenum">
              <a:rPr lang="fr-FR" smtClean="0"/>
              <a:t>22</a:t>
            </a:fld>
            <a:endParaRPr lang="fr-FR"/>
          </a:p>
        </p:txBody>
      </p:sp>
    </p:spTree>
    <p:extLst>
      <p:ext uri="{BB962C8B-B14F-4D97-AF65-F5344CB8AC3E}">
        <p14:creationId xmlns:p14="http://schemas.microsoft.com/office/powerpoint/2010/main" val="362450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2B81-693A-4733-A2CF-13398B8C00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6B26184A-A569-4F31-9D3F-9212945A4C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85ED819C-C01F-491D-BAA9-39FB79C2DF5D}"/>
              </a:ext>
            </a:extLst>
          </p:cNvPr>
          <p:cNvSpPr>
            <a:spLocks noGrp="1"/>
          </p:cNvSpPr>
          <p:nvPr>
            <p:ph type="dt" sz="half" idx="10"/>
          </p:nvPr>
        </p:nvSpPr>
        <p:spPr/>
        <p:txBody>
          <a:bodyPr/>
          <a:lstStyle/>
          <a:p>
            <a:fld id="{887C7878-D7C8-4CCB-B772-F45BD0CF918A}" type="datetime1">
              <a:rPr lang="fr-FR" smtClean="0"/>
              <a:t>28/11/2019</a:t>
            </a:fld>
            <a:endParaRPr lang="fr-FR" dirty="0"/>
          </a:p>
        </p:txBody>
      </p:sp>
      <p:sp>
        <p:nvSpPr>
          <p:cNvPr id="5" name="Footer Placeholder 4">
            <a:extLst>
              <a:ext uri="{FF2B5EF4-FFF2-40B4-BE49-F238E27FC236}">
                <a16:creationId xmlns:a16="http://schemas.microsoft.com/office/drawing/2014/main" id="{8BF5ACF2-18BE-40FB-B524-8823AC1940A0}"/>
              </a:ext>
            </a:extLst>
          </p:cNvPr>
          <p:cNvSpPr>
            <a:spLocks noGrp="1"/>
          </p:cNvSpPr>
          <p:nvPr>
            <p:ph type="ftr" sz="quarter" idx="11"/>
          </p:nvPr>
        </p:nvSpPr>
        <p:spPr/>
        <p:txBody>
          <a:bodyPr/>
          <a:lstStyle/>
          <a:p>
            <a:r>
              <a:rPr lang="fr-FR"/>
              <a:t>Agenda accessible on : https://cutt.ly/ECW2019-Recherche-Innovation</a:t>
            </a:r>
            <a:endParaRPr lang="fr-FR" dirty="0"/>
          </a:p>
        </p:txBody>
      </p:sp>
      <p:sp>
        <p:nvSpPr>
          <p:cNvPr id="6" name="Slide Number Placeholder 5">
            <a:extLst>
              <a:ext uri="{FF2B5EF4-FFF2-40B4-BE49-F238E27FC236}">
                <a16:creationId xmlns:a16="http://schemas.microsoft.com/office/drawing/2014/main" id="{04868D90-8ADA-4DF2-88E4-A8080D36460D}"/>
              </a:ext>
            </a:extLst>
          </p:cNvPr>
          <p:cNvSpPr>
            <a:spLocks noGrp="1"/>
          </p:cNvSpPr>
          <p:nvPr>
            <p:ph type="sldNum" sz="quarter" idx="12"/>
          </p:nvPr>
        </p:nvSpPr>
        <p:spPr/>
        <p:txBody>
          <a:bodyPr/>
          <a:lstStyle/>
          <a:p>
            <a:fld id="{57783441-1C93-4F85-B017-013C0D9B34CB}" type="slidenum">
              <a:rPr lang="fr-FR" smtClean="0"/>
              <a:t>‹#›</a:t>
            </a:fld>
            <a:endParaRPr lang="fr-FR" dirty="0"/>
          </a:p>
        </p:txBody>
      </p:sp>
    </p:spTree>
    <p:extLst>
      <p:ext uri="{BB962C8B-B14F-4D97-AF65-F5344CB8AC3E}">
        <p14:creationId xmlns:p14="http://schemas.microsoft.com/office/powerpoint/2010/main" val="2993243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0CB1-3A66-4903-AE04-2C6D3C99686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F467E889-ABE3-404C-9933-31330EB1DD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17FA49C-7BCB-481F-989A-C8795F36E752}"/>
              </a:ext>
            </a:extLst>
          </p:cNvPr>
          <p:cNvSpPr>
            <a:spLocks noGrp="1"/>
          </p:cNvSpPr>
          <p:nvPr>
            <p:ph type="dt" sz="half" idx="10"/>
          </p:nvPr>
        </p:nvSpPr>
        <p:spPr/>
        <p:txBody>
          <a:bodyPr/>
          <a:lstStyle/>
          <a:p>
            <a:fld id="{4CC9BF47-8D0A-44C8-95B6-174D910416E5}" type="datetime1">
              <a:rPr lang="fr-FR" smtClean="0"/>
              <a:t>28/11/2019</a:t>
            </a:fld>
            <a:endParaRPr lang="fr-FR" dirty="0"/>
          </a:p>
        </p:txBody>
      </p:sp>
      <p:sp>
        <p:nvSpPr>
          <p:cNvPr id="5" name="Footer Placeholder 4">
            <a:extLst>
              <a:ext uri="{FF2B5EF4-FFF2-40B4-BE49-F238E27FC236}">
                <a16:creationId xmlns:a16="http://schemas.microsoft.com/office/drawing/2014/main" id="{BC34373C-EB9D-400C-BE59-8990D92EB9F4}"/>
              </a:ext>
            </a:extLst>
          </p:cNvPr>
          <p:cNvSpPr>
            <a:spLocks noGrp="1"/>
          </p:cNvSpPr>
          <p:nvPr>
            <p:ph type="ftr" sz="quarter" idx="11"/>
          </p:nvPr>
        </p:nvSpPr>
        <p:spPr/>
        <p:txBody>
          <a:bodyPr/>
          <a:lstStyle/>
          <a:p>
            <a:r>
              <a:rPr lang="fr-FR"/>
              <a:t>Agenda accessible on : https://cutt.ly/ECW2019-Recherche-Innovation</a:t>
            </a:r>
            <a:endParaRPr lang="fr-FR" dirty="0"/>
          </a:p>
        </p:txBody>
      </p:sp>
      <p:sp>
        <p:nvSpPr>
          <p:cNvPr id="6" name="Slide Number Placeholder 5">
            <a:extLst>
              <a:ext uri="{FF2B5EF4-FFF2-40B4-BE49-F238E27FC236}">
                <a16:creationId xmlns:a16="http://schemas.microsoft.com/office/drawing/2014/main" id="{257362A6-6F15-4963-9337-9041DB0DC75A}"/>
              </a:ext>
            </a:extLst>
          </p:cNvPr>
          <p:cNvSpPr>
            <a:spLocks noGrp="1"/>
          </p:cNvSpPr>
          <p:nvPr>
            <p:ph type="sldNum" sz="quarter" idx="12"/>
          </p:nvPr>
        </p:nvSpPr>
        <p:spPr/>
        <p:txBody>
          <a:bodyPr/>
          <a:lstStyle/>
          <a:p>
            <a:fld id="{57783441-1C93-4F85-B017-013C0D9B34CB}" type="slidenum">
              <a:rPr lang="fr-FR" smtClean="0"/>
              <a:t>‹#›</a:t>
            </a:fld>
            <a:endParaRPr lang="fr-FR" dirty="0"/>
          </a:p>
        </p:txBody>
      </p:sp>
    </p:spTree>
    <p:extLst>
      <p:ext uri="{BB962C8B-B14F-4D97-AF65-F5344CB8AC3E}">
        <p14:creationId xmlns:p14="http://schemas.microsoft.com/office/powerpoint/2010/main" val="369386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DF0D25-7346-42CC-BF2F-880B3A799E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CCE2BEF4-DCA5-48FB-8539-320B2C3B80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9E30F36-799B-4B89-913C-F3577DE885AB}"/>
              </a:ext>
            </a:extLst>
          </p:cNvPr>
          <p:cNvSpPr>
            <a:spLocks noGrp="1"/>
          </p:cNvSpPr>
          <p:nvPr>
            <p:ph type="dt" sz="half" idx="10"/>
          </p:nvPr>
        </p:nvSpPr>
        <p:spPr/>
        <p:txBody>
          <a:bodyPr/>
          <a:lstStyle/>
          <a:p>
            <a:fld id="{B680D657-67BE-4A26-8B3F-690C95D7E475}" type="datetime1">
              <a:rPr lang="fr-FR" smtClean="0"/>
              <a:t>28/11/2019</a:t>
            </a:fld>
            <a:endParaRPr lang="fr-FR" dirty="0"/>
          </a:p>
        </p:txBody>
      </p:sp>
      <p:sp>
        <p:nvSpPr>
          <p:cNvPr id="5" name="Footer Placeholder 4">
            <a:extLst>
              <a:ext uri="{FF2B5EF4-FFF2-40B4-BE49-F238E27FC236}">
                <a16:creationId xmlns:a16="http://schemas.microsoft.com/office/drawing/2014/main" id="{EA0E2D69-C3FE-4536-8D75-8B4C0D57674E}"/>
              </a:ext>
            </a:extLst>
          </p:cNvPr>
          <p:cNvSpPr>
            <a:spLocks noGrp="1"/>
          </p:cNvSpPr>
          <p:nvPr>
            <p:ph type="ftr" sz="quarter" idx="11"/>
          </p:nvPr>
        </p:nvSpPr>
        <p:spPr/>
        <p:txBody>
          <a:bodyPr/>
          <a:lstStyle/>
          <a:p>
            <a:r>
              <a:rPr lang="fr-FR"/>
              <a:t>Agenda accessible on : https://cutt.ly/ECW2019-Recherche-Innovation</a:t>
            </a:r>
            <a:endParaRPr lang="fr-FR" dirty="0"/>
          </a:p>
        </p:txBody>
      </p:sp>
      <p:sp>
        <p:nvSpPr>
          <p:cNvPr id="6" name="Slide Number Placeholder 5">
            <a:extLst>
              <a:ext uri="{FF2B5EF4-FFF2-40B4-BE49-F238E27FC236}">
                <a16:creationId xmlns:a16="http://schemas.microsoft.com/office/drawing/2014/main" id="{881FC95E-7180-4F94-989C-0B38CF7596CB}"/>
              </a:ext>
            </a:extLst>
          </p:cNvPr>
          <p:cNvSpPr>
            <a:spLocks noGrp="1"/>
          </p:cNvSpPr>
          <p:nvPr>
            <p:ph type="sldNum" sz="quarter" idx="12"/>
          </p:nvPr>
        </p:nvSpPr>
        <p:spPr/>
        <p:txBody>
          <a:bodyPr/>
          <a:lstStyle/>
          <a:p>
            <a:fld id="{57783441-1C93-4F85-B017-013C0D9B34CB}" type="slidenum">
              <a:rPr lang="fr-FR" smtClean="0"/>
              <a:t>‹#›</a:t>
            </a:fld>
            <a:endParaRPr lang="fr-FR" dirty="0"/>
          </a:p>
        </p:txBody>
      </p:sp>
    </p:spTree>
    <p:extLst>
      <p:ext uri="{BB962C8B-B14F-4D97-AF65-F5344CB8AC3E}">
        <p14:creationId xmlns:p14="http://schemas.microsoft.com/office/powerpoint/2010/main" val="3361699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306F1-8F8E-4278-AFF7-100BB6C50A7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A36AE7AD-01FB-4149-8A7A-524C2D6B27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2D742AA-62F1-402F-9F0B-C75443100582}"/>
              </a:ext>
            </a:extLst>
          </p:cNvPr>
          <p:cNvSpPr>
            <a:spLocks noGrp="1"/>
          </p:cNvSpPr>
          <p:nvPr>
            <p:ph type="dt" sz="half" idx="10"/>
          </p:nvPr>
        </p:nvSpPr>
        <p:spPr/>
        <p:txBody>
          <a:bodyPr/>
          <a:lstStyle/>
          <a:p>
            <a:fld id="{6AC23B70-8066-4842-AF51-BFD0E5C9602C}" type="datetime1">
              <a:rPr lang="fr-FR" smtClean="0"/>
              <a:t>28/11/2019</a:t>
            </a:fld>
            <a:endParaRPr lang="fr-FR" dirty="0"/>
          </a:p>
        </p:txBody>
      </p:sp>
      <p:sp>
        <p:nvSpPr>
          <p:cNvPr id="5" name="Footer Placeholder 4">
            <a:extLst>
              <a:ext uri="{FF2B5EF4-FFF2-40B4-BE49-F238E27FC236}">
                <a16:creationId xmlns:a16="http://schemas.microsoft.com/office/drawing/2014/main" id="{94E4C818-A6AB-4371-A4DD-FE8F49231256}"/>
              </a:ext>
            </a:extLst>
          </p:cNvPr>
          <p:cNvSpPr>
            <a:spLocks noGrp="1"/>
          </p:cNvSpPr>
          <p:nvPr>
            <p:ph type="ftr" sz="quarter" idx="11"/>
          </p:nvPr>
        </p:nvSpPr>
        <p:spPr/>
        <p:txBody>
          <a:bodyPr/>
          <a:lstStyle/>
          <a:p>
            <a:r>
              <a:rPr lang="fr-FR"/>
              <a:t>Agenda accessible on : https://cutt.ly/ECW2019-Recherche-Innovation</a:t>
            </a:r>
            <a:endParaRPr lang="fr-FR" dirty="0"/>
          </a:p>
        </p:txBody>
      </p:sp>
      <p:sp>
        <p:nvSpPr>
          <p:cNvPr id="6" name="Slide Number Placeholder 5">
            <a:extLst>
              <a:ext uri="{FF2B5EF4-FFF2-40B4-BE49-F238E27FC236}">
                <a16:creationId xmlns:a16="http://schemas.microsoft.com/office/drawing/2014/main" id="{596FA9CE-BB29-415E-A3F8-A57E0F0533CF}"/>
              </a:ext>
            </a:extLst>
          </p:cNvPr>
          <p:cNvSpPr>
            <a:spLocks noGrp="1"/>
          </p:cNvSpPr>
          <p:nvPr>
            <p:ph type="sldNum" sz="quarter" idx="12"/>
          </p:nvPr>
        </p:nvSpPr>
        <p:spPr/>
        <p:txBody>
          <a:bodyPr/>
          <a:lstStyle/>
          <a:p>
            <a:fld id="{57783441-1C93-4F85-B017-013C0D9B34CB}" type="slidenum">
              <a:rPr lang="fr-FR" smtClean="0"/>
              <a:t>‹#›</a:t>
            </a:fld>
            <a:endParaRPr lang="fr-FR" dirty="0"/>
          </a:p>
        </p:txBody>
      </p:sp>
    </p:spTree>
    <p:extLst>
      <p:ext uri="{BB962C8B-B14F-4D97-AF65-F5344CB8AC3E}">
        <p14:creationId xmlns:p14="http://schemas.microsoft.com/office/powerpoint/2010/main" val="241247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44E6-1D95-435D-ACCD-F42CC76697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8FD3399E-2E17-499F-8C6B-473361725A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5BF235-7ED3-4243-B97C-FB18F4174613}"/>
              </a:ext>
            </a:extLst>
          </p:cNvPr>
          <p:cNvSpPr>
            <a:spLocks noGrp="1"/>
          </p:cNvSpPr>
          <p:nvPr>
            <p:ph type="dt" sz="half" idx="10"/>
          </p:nvPr>
        </p:nvSpPr>
        <p:spPr/>
        <p:txBody>
          <a:bodyPr/>
          <a:lstStyle/>
          <a:p>
            <a:fld id="{71A7D9B7-7E51-4D6A-8195-E19F22FFA076}" type="datetime1">
              <a:rPr lang="fr-FR" smtClean="0"/>
              <a:t>28/11/2019</a:t>
            </a:fld>
            <a:endParaRPr lang="fr-FR" dirty="0"/>
          </a:p>
        </p:txBody>
      </p:sp>
      <p:sp>
        <p:nvSpPr>
          <p:cNvPr id="5" name="Footer Placeholder 4">
            <a:extLst>
              <a:ext uri="{FF2B5EF4-FFF2-40B4-BE49-F238E27FC236}">
                <a16:creationId xmlns:a16="http://schemas.microsoft.com/office/drawing/2014/main" id="{F2B0D69C-1CD4-4B81-AB04-341F6DF5FBD0}"/>
              </a:ext>
            </a:extLst>
          </p:cNvPr>
          <p:cNvSpPr>
            <a:spLocks noGrp="1"/>
          </p:cNvSpPr>
          <p:nvPr>
            <p:ph type="ftr" sz="quarter" idx="11"/>
          </p:nvPr>
        </p:nvSpPr>
        <p:spPr/>
        <p:txBody>
          <a:bodyPr/>
          <a:lstStyle/>
          <a:p>
            <a:r>
              <a:rPr lang="fr-FR"/>
              <a:t>Agenda accessible on : https://cutt.ly/ECW2019-Recherche-Innovation</a:t>
            </a:r>
            <a:endParaRPr lang="fr-FR" dirty="0"/>
          </a:p>
        </p:txBody>
      </p:sp>
      <p:sp>
        <p:nvSpPr>
          <p:cNvPr id="6" name="Slide Number Placeholder 5">
            <a:extLst>
              <a:ext uri="{FF2B5EF4-FFF2-40B4-BE49-F238E27FC236}">
                <a16:creationId xmlns:a16="http://schemas.microsoft.com/office/drawing/2014/main" id="{6BB9ECEF-9ED6-466B-8071-8C166099842B}"/>
              </a:ext>
            </a:extLst>
          </p:cNvPr>
          <p:cNvSpPr>
            <a:spLocks noGrp="1"/>
          </p:cNvSpPr>
          <p:nvPr>
            <p:ph type="sldNum" sz="quarter" idx="12"/>
          </p:nvPr>
        </p:nvSpPr>
        <p:spPr/>
        <p:txBody>
          <a:bodyPr/>
          <a:lstStyle/>
          <a:p>
            <a:fld id="{57783441-1C93-4F85-B017-013C0D9B34CB}" type="slidenum">
              <a:rPr lang="fr-FR" smtClean="0"/>
              <a:t>‹#›</a:t>
            </a:fld>
            <a:endParaRPr lang="fr-FR" dirty="0"/>
          </a:p>
        </p:txBody>
      </p:sp>
    </p:spTree>
    <p:extLst>
      <p:ext uri="{BB962C8B-B14F-4D97-AF65-F5344CB8AC3E}">
        <p14:creationId xmlns:p14="http://schemas.microsoft.com/office/powerpoint/2010/main" val="2030257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4C1D0-2903-4C00-A9EB-4C1D14C50AA4}"/>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1065A37-344A-4B87-8DAF-900DA9EB1D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BF9593A-486C-45BF-BB7D-47755AAD21F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1BAC1BA2-F45D-49C9-9908-AA00EB6BFD24}"/>
              </a:ext>
            </a:extLst>
          </p:cNvPr>
          <p:cNvSpPr>
            <a:spLocks noGrp="1"/>
          </p:cNvSpPr>
          <p:nvPr>
            <p:ph type="dt" sz="half" idx="10"/>
          </p:nvPr>
        </p:nvSpPr>
        <p:spPr/>
        <p:txBody>
          <a:bodyPr/>
          <a:lstStyle/>
          <a:p>
            <a:fld id="{E8F24F2F-8E37-4802-A839-DA3DDC32527E}" type="datetime1">
              <a:rPr lang="fr-FR" smtClean="0"/>
              <a:t>28/11/2019</a:t>
            </a:fld>
            <a:endParaRPr lang="fr-FR" dirty="0"/>
          </a:p>
        </p:txBody>
      </p:sp>
      <p:sp>
        <p:nvSpPr>
          <p:cNvPr id="6" name="Footer Placeholder 5">
            <a:extLst>
              <a:ext uri="{FF2B5EF4-FFF2-40B4-BE49-F238E27FC236}">
                <a16:creationId xmlns:a16="http://schemas.microsoft.com/office/drawing/2014/main" id="{D76A4A3C-865B-40E7-8103-D388D8AC788A}"/>
              </a:ext>
            </a:extLst>
          </p:cNvPr>
          <p:cNvSpPr>
            <a:spLocks noGrp="1"/>
          </p:cNvSpPr>
          <p:nvPr>
            <p:ph type="ftr" sz="quarter" idx="11"/>
          </p:nvPr>
        </p:nvSpPr>
        <p:spPr/>
        <p:txBody>
          <a:bodyPr/>
          <a:lstStyle/>
          <a:p>
            <a:r>
              <a:rPr lang="fr-FR"/>
              <a:t>Agenda accessible on : https://cutt.ly/ECW2019-Recherche-Innovation</a:t>
            </a:r>
            <a:endParaRPr lang="fr-FR" dirty="0"/>
          </a:p>
        </p:txBody>
      </p:sp>
      <p:sp>
        <p:nvSpPr>
          <p:cNvPr id="7" name="Slide Number Placeholder 6">
            <a:extLst>
              <a:ext uri="{FF2B5EF4-FFF2-40B4-BE49-F238E27FC236}">
                <a16:creationId xmlns:a16="http://schemas.microsoft.com/office/drawing/2014/main" id="{8C57E2EB-CF3B-4FCB-8118-6CC8D8FCCFDD}"/>
              </a:ext>
            </a:extLst>
          </p:cNvPr>
          <p:cNvSpPr>
            <a:spLocks noGrp="1"/>
          </p:cNvSpPr>
          <p:nvPr>
            <p:ph type="sldNum" sz="quarter" idx="12"/>
          </p:nvPr>
        </p:nvSpPr>
        <p:spPr/>
        <p:txBody>
          <a:bodyPr/>
          <a:lstStyle/>
          <a:p>
            <a:fld id="{57783441-1C93-4F85-B017-013C0D9B34CB}" type="slidenum">
              <a:rPr lang="fr-FR" smtClean="0"/>
              <a:t>‹#›</a:t>
            </a:fld>
            <a:endParaRPr lang="fr-FR" dirty="0"/>
          </a:p>
        </p:txBody>
      </p:sp>
    </p:spTree>
    <p:extLst>
      <p:ext uri="{BB962C8B-B14F-4D97-AF65-F5344CB8AC3E}">
        <p14:creationId xmlns:p14="http://schemas.microsoft.com/office/powerpoint/2010/main" val="167763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4C70D-5927-4518-B40B-CFAF890905EB}"/>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475A15BB-B105-488F-AADD-D1586108B9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ABA9D6-121D-42BD-8A3F-B26F9B4C9D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A41AA58C-F6BA-4DED-B648-29343F4FE4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1DBD7F-B392-4284-A629-A3F91424B9D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FA917C17-B764-4632-B171-498625CAA046}"/>
              </a:ext>
            </a:extLst>
          </p:cNvPr>
          <p:cNvSpPr>
            <a:spLocks noGrp="1"/>
          </p:cNvSpPr>
          <p:nvPr>
            <p:ph type="dt" sz="half" idx="10"/>
          </p:nvPr>
        </p:nvSpPr>
        <p:spPr/>
        <p:txBody>
          <a:bodyPr/>
          <a:lstStyle/>
          <a:p>
            <a:fld id="{66D1C3DF-607B-49A3-84F8-3DF3808D3DAE}" type="datetime1">
              <a:rPr lang="fr-FR" smtClean="0"/>
              <a:t>28/11/2019</a:t>
            </a:fld>
            <a:endParaRPr lang="fr-FR" dirty="0"/>
          </a:p>
        </p:txBody>
      </p:sp>
      <p:sp>
        <p:nvSpPr>
          <p:cNvPr id="8" name="Footer Placeholder 7">
            <a:extLst>
              <a:ext uri="{FF2B5EF4-FFF2-40B4-BE49-F238E27FC236}">
                <a16:creationId xmlns:a16="http://schemas.microsoft.com/office/drawing/2014/main" id="{4BE25DCF-83D5-4F85-9B51-3F1B4523BFFA}"/>
              </a:ext>
            </a:extLst>
          </p:cNvPr>
          <p:cNvSpPr>
            <a:spLocks noGrp="1"/>
          </p:cNvSpPr>
          <p:nvPr>
            <p:ph type="ftr" sz="quarter" idx="11"/>
          </p:nvPr>
        </p:nvSpPr>
        <p:spPr/>
        <p:txBody>
          <a:bodyPr/>
          <a:lstStyle/>
          <a:p>
            <a:r>
              <a:rPr lang="fr-FR"/>
              <a:t>Agenda accessible on : https://cutt.ly/ECW2019-Recherche-Innovation</a:t>
            </a:r>
            <a:endParaRPr lang="fr-FR" dirty="0"/>
          </a:p>
        </p:txBody>
      </p:sp>
      <p:sp>
        <p:nvSpPr>
          <p:cNvPr id="9" name="Slide Number Placeholder 8">
            <a:extLst>
              <a:ext uri="{FF2B5EF4-FFF2-40B4-BE49-F238E27FC236}">
                <a16:creationId xmlns:a16="http://schemas.microsoft.com/office/drawing/2014/main" id="{F5BB1303-D1FE-4D6F-B01A-B46D06CDA24A}"/>
              </a:ext>
            </a:extLst>
          </p:cNvPr>
          <p:cNvSpPr>
            <a:spLocks noGrp="1"/>
          </p:cNvSpPr>
          <p:nvPr>
            <p:ph type="sldNum" sz="quarter" idx="12"/>
          </p:nvPr>
        </p:nvSpPr>
        <p:spPr/>
        <p:txBody>
          <a:bodyPr/>
          <a:lstStyle/>
          <a:p>
            <a:fld id="{57783441-1C93-4F85-B017-013C0D9B34CB}" type="slidenum">
              <a:rPr lang="fr-FR" smtClean="0"/>
              <a:t>‹#›</a:t>
            </a:fld>
            <a:endParaRPr lang="fr-FR" dirty="0"/>
          </a:p>
        </p:txBody>
      </p:sp>
    </p:spTree>
    <p:extLst>
      <p:ext uri="{BB962C8B-B14F-4D97-AF65-F5344CB8AC3E}">
        <p14:creationId xmlns:p14="http://schemas.microsoft.com/office/powerpoint/2010/main" val="1416993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86706-FD18-48CE-A898-B9A753000DC5}"/>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7803775D-D4D7-42A4-AD58-DEC12389C82A}"/>
              </a:ext>
            </a:extLst>
          </p:cNvPr>
          <p:cNvSpPr>
            <a:spLocks noGrp="1"/>
          </p:cNvSpPr>
          <p:nvPr>
            <p:ph type="dt" sz="half" idx="10"/>
          </p:nvPr>
        </p:nvSpPr>
        <p:spPr/>
        <p:txBody>
          <a:bodyPr/>
          <a:lstStyle/>
          <a:p>
            <a:fld id="{C0F575D2-5111-489B-8AE5-49D79902EA59}" type="datetime1">
              <a:rPr lang="fr-FR" smtClean="0"/>
              <a:t>28/11/2019</a:t>
            </a:fld>
            <a:endParaRPr lang="fr-FR" dirty="0"/>
          </a:p>
        </p:txBody>
      </p:sp>
      <p:sp>
        <p:nvSpPr>
          <p:cNvPr id="4" name="Footer Placeholder 3">
            <a:extLst>
              <a:ext uri="{FF2B5EF4-FFF2-40B4-BE49-F238E27FC236}">
                <a16:creationId xmlns:a16="http://schemas.microsoft.com/office/drawing/2014/main" id="{14A317D8-28CE-4B26-B38C-83B6327E6BFE}"/>
              </a:ext>
            </a:extLst>
          </p:cNvPr>
          <p:cNvSpPr>
            <a:spLocks noGrp="1"/>
          </p:cNvSpPr>
          <p:nvPr>
            <p:ph type="ftr" sz="quarter" idx="11"/>
          </p:nvPr>
        </p:nvSpPr>
        <p:spPr/>
        <p:txBody>
          <a:bodyPr/>
          <a:lstStyle/>
          <a:p>
            <a:r>
              <a:rPr lang="fr-FR"/>
              <a:t>Agenda accessible on : https://cutt.ly/ECW2019-Recherche-Innovation</a:t>
            </a:r>
            <a:endParaRPr lang="fr-FR" dirty="0"/>
          </a:p>
        </p:txBody>
      </p:sp>
      <p:sp>
        <p:nvSpPr>
          <p:cNvPr id="5" name="Slide Number Placeholder 4">
            <a:extLst>
              <a:ext uri="{FF2B5EF4-FFF2-40B4-BE49-F238E27FC236}">
                <a16:creationId xmlns:a16="http://schemas.microsoft.com/office/drawing/2014/main" id="{629534D9-09E6-4689-984F-537E9F02473D}"/>
              </a:ext>
            </a:extLst>
          </p:cNvPr>
          <p:cNvSpPr>
            <a:spLocks noGrp="1"/>
          </p:cNvSpPr>
          <p:nvPr>
            <p:ph type="sldNum" sz="quarter" idx="12"/>
          </p:nvPr>
        </p:nvSpPr>
        <p:spPr/>
        <p:txBody>
          <a:bodyPr/>
          <a:lstStyle/>
          <a:p>
            <a:fld id="{57783441-1C93-4F85-B017-013C0D9B34CB}" type="slidenum">
              <a:rPr lang="fr-FR" smtClean="0"/>
              <a:t>‹#›</a:t>
            </a:fld>
            <a:endParaRPr lang="fr-FR" dirty="0"/>
          </a:p>
        </p:txBody>
      </p:sp>
    </p:spTree>
    <p:extLst>
      <p:ext uri="{BB962C8B-B14F-4D97-AF65-F5344CB8AC3E}">
        <p14:creationId xmlns:p14="http://schemas.microsoft.com/office/powerpoint/2010/main" val="2597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C5DF04-E4E0-4A71-ACCF-F78614318D1C}"/>
              </a:ext>
            </a:extLst>
          </p:cNvPr>
          <p:cNvSpPr>
            <a:spLocks noGrp="1"/>
          </p:cNvSpPr>
          <p:nvPr>
            <p:ph type="dt" sz="half" idx="10"/>
          </p:nvPr>
        </p:nvSpPr>
        <p:spPr/>
        <p:txBody>
          <a:bodyPr/>
          <a:lstStyle/>
          <a:p>
            <a:fld id="{8DEDF318-19F4-4AB5-B2CC-D9F331FD6FE5}" type="datetime1">
              <a:rPr lang="fr-FR" smtClean="0"/>
              <a:t>28/11/2019</a:t>
            </a:fld>
            <a:endParaRPr lang="fr-FR" dirty="0"/>
          </a:p>
        </p:txBody>
      </p:sp>
      <p:sp>
        <p:nvSpPr>
          <p:cNvPr id="3" name="Footer Placeholder 2">
            <a:extLst>
              <a:ext uri="{FF2B5EF4-FFF2-40B4-BE49-F238E27FC236}">
                <a16:creationId xmlns:a16="http://schemas.microsoft.com/office/drawing/2014/main" id="{36D8DEF1-CB46-4A8B-A68C-317E821DA073}"/>
              </a:ext>
            </a:extLst>
          </p:cNvPr>
          <p:cNvSpPr>
            <a:spLocks noGrp="1"/>
          </p:cNvSpPr>
          <p:nvPr>
            <p:ph type="ftr" sz="quarter" idx="11"/>
          </p:nvPr>
        </p:nvSpPr>
        <p:spPr/>
        <p:txBody>
          <a:bodyPr/>
          <a:lstStyle/>
          <a:p>
            <a:r>
              <a:rPr lang="fr-FR"/>
              <a:t>Agenda accessible on : https://cutt.ly/ECW2019-Recherche-Innovation</a:t>
            </a:r>
            <a:endParaRPr lang="fr-FR" dirty="0"/>
          </a:p>
        </p:txBody>
      </p:sp>
      <p:sp>
        <p:nvSpPr>
          <p:cNvPr id="4" name="Slide Number Placeholder 3">
            <a:extLst>
              <a:ext uri="{FF2B5EF4-FFF2-40B4-BE49-F238E27FC236}">
                <a16:creationId xmlns:a16="http://schemas.microsoft.com/office/drawing/2014/main" id="{122269E8-6684-494A-94E6-07441E297E64}"/>
              </a:ext>
            </a:extLst>
          </p:cNvPr>
          <p:cNvSpPr>
            <a:spLocks noGrp="1"/>
          </p:cNvSpPr>
          <p:nvPr>
            <p:ph type="sldNum" sz="quarter" idx="12"/>
          </p:nvPr>
        </p:nvSpPr>
        <p:spPr/>
        <p:txBody>
          <a:bodyPr/>
          <a:lstStyle/>
          <a:p>
            <a:fld id="{57783441-1C93-4F85-B017-013C0D9B34CB}" type="slidenum">
              <a:rPr lang="fr-FR" smtClean="0"/>
              <a:t>‹#›</a:t>
            </a:fld>
            <a:endParaRPr lang="fr-FR" dirty="0"/>
          </a:p>
        </p:txBody>
      </p:sp>
    </p:spTree>
    <p:extLst>
      <p:ext uri="{BB962C8B-B14F-4D97-AF65-F5344CB8AC3E}">
        <p14:creationId xmlns:p14="http://schemas.microsoft.com/office/powerpoint/2010/main" val="2124728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D6443-8225-4D74-8918-DB3791908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25E92622-7BA2-47F7-8E87-81F2EF809E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9DF4EBAE-B8D8-42B8-AA2A-D8FFB11D0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C0EC9F-5AC9-4195-9E65-48C0361CAD53}"/>
              </a:ext>
            </a:extLst>
          </p:cNvPr>
          <p:cNvSpPr>
            <a:spLocks noGrp="1"/>
          </p:cNvSpPr>
          <p:nvPr>
            <p:ph type="dt" sz="half" idx="10"/>
          </p:nvPr>
        </p:nvSpPr>
        <p:spPr/>
        <p:txBody>
          <a:bodyPr/>
          <a:lstStyle/>
          <a:p>
            <a:fld id="{059D555D-A986-4F69-88D2-78243364FC60}" type="datetime1">
              <a:rPr lang="fr-FR" smtClean="0"/>
              <a:t>28/11/2019</a:t>
            </a:fld>
            <a:endParaRPr lang="fr-FR" dirty="0"/>
          </a:p>
        </p:txBody>
      </p:sp>
      <p:sp>
        <p:nvSpPr>
          <p:cNvPr id="6" name="Footer Placeholder 5">
            <a:extLst>
              <a:ext uri="{FF2B5EF4-FFF2-40B4-BE49-F238E27FC236}">
                <a16:creationId xmlns:a16="http://schemas.microsoft.com/office/drawing/2014/main" id="{94775F22-C854-45C5-8329-351A5AF95C09}"/>
              </a:ext>
            </a:extLst>
          </p:cNvPr>
          <p:cNvSpPr>
            <a:spLocks noGrp="1"/>
          </p:cNvSpPr>
          <p:nvPr>
            <p:ph type="ftr" sz="quarter" idx="11"/>
          </p:nvPr>
        </p:nvSpPr>
        <p:spPr/>
        <p:txBody>
          <a:bodyPr/>
          <a:lstStyle/>
          <a:p>
            <a:r>
              <a:rPr lang="fr-FR"/>
              <a:t>Agenda accessible on : https://cutt.ly/ECW2019-Recherche-Innovation</a:t>
            </a:r>
            <a:endParaRPr lang="fr-FR" dirty="0"/>
          </a:p>
        </p:txBody>
      </p:sp>
      <p:sp>
        <p:nvSpPr>
          <p:cNvPr id="7" name="Slide Number Placeholder 6">
            <a:extLst>
              <a:ext uri="{FF2B5EF4-FFF2-40B4-BE49-F238E27FC236}">
                <a16:creationId xmlns:a16="http://schemas.microsoft.com/office/drawing/2014/main" id="{6F69341B-A4FC-4BE7-85A3-1CE41556A26A}"/>
              </a:ext>
            </a:extLst>
          </p:cNvPr>
          <p:cNvSpPr>
            <a:spLocks noGrp="1"/>
          </p:cNvSpPr>
          <p:nvPr>
            <p:ph type="sldNum" sz="quarter" idx="12"/>
          </p:nvPr>
        </p:nvSpPr>
        <p:spPr/>
        <p:txBody>
          <a:bodyPr/>
          <a:lstStyle/>
          <a:p>
            <a:fld id="{57783441-1C93-4F85-B017-013C0D9B34CB}" type="slidenum">
              <a:rPr lang="fr-FR" smtClean="0"/>
              <a:t>‹#›</a:t>
            </a:fld>
            <a:endParaRPr lang="fr-FR" dirty="0"/>
          </a:p>
        </p:txBody>
      </p:sp>
    </p:spTree>
    <p:extLst>
      <p:ext uri="{BB962C8B-B14F-4D97-AF65-F5344CB8AC3E}">
        <p14:creationId xmlns:p14="http://schemas.microsoft.com/office/powerpoint/2010/main" val="226800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B91F-7B06-40B3-84BC-CDBE0D0C9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514C5AD3-1262-4EE3-88A5-584565FB3E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Text Placeholder 3">
            <a:extLst>
              <a:ext uri="{FF2B5EF4-FFF2-40B4-BE49-F238E27FC236}">
                <a16:creationId xmlns:a16="http://schemas.microsoft.com/office/drawing/2014/main" id="{443B489E-7B52-40D2-B041-52ECC02D2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718585-C4C2-4E49-A5B2-A25E2CF176A7}"/>
              </a:ext>
            </a:extLst>
          </p:cNvPr>
          <p:cNvSpPr>
            <a:spLocks noGrp="1"/>
          </p:cNvSpPr>
          <p:nvPr>
            <p:ph type="dt" sz="half" idx="10"/>
          </p:nvPr>
        </p:nvSpPr>
        <p:spPr/>
        <p:txBody>
          <a:bodyPr/>
          <a:lstStyle/>
          <a:p>
            <a:fld id="{B96CDD57-78FA-4F09-A987-7855B7B432E2}" type="datetime1">
              <a:rPr lang="fr-FR" smtClean="0"/>
              <a:t>28/11/2019</a:t>
            </a:fld>
            <a:endParaRPr lang="fr-FR" dirty="0"/>
          </a:p>
        </p:txBody>
      </p:sp>
      <p:sp>
        <p:nvSpPr>
          <p:cNvPr id="6" name="Footer Placeholder 5">
            <a:extLst>
              <a:ext uri="{FF2B5EF4-FFF2-40B4-BE49-F238E27FC236}">
                <a16:creationId xmlns:a16="http://schemas.microsoft.com/office/drawing/2014/main" id="{5CE0275F-DB95-4776-90FB-649F8675660F}"/>
              </a:ext>
            </a:extLst>
          </p:cNvPr>
          <p:cNvSpPr>
            <a:spLocks noGrp="1"/>
          </p:cNvSpPr>
          <p:nvPr>
            <p:ph type="ftr" sz="quarter" idx="11"/>
          </p:nvPr>
        </p:nvSpPr>
        <p:spPr/>
        <p:txBody>
          <a:bodyPr/>
          <a:lstStyle/>
          <a:p>
            <a:r>
              <a:rPr lang="fr-FR"/>
              <a:t>Agenda accessible on : https://cutt.ly/ECW2019-Recherche-Innovation</a:t>
            </a:r>
            <a:endParaRPr lang="fr-FR" dirty="0"/>
          </a:p>
        </p:txBody>
      </p:sp>
      <p:sp>
        <p:nvSpPr>
          <p:cNvPr id="7" name="Slide Number Placeholder 6">
            <a:extLst>
              <a:ext uri="{FF2B5EF4-FFF2-40B4-BE49-F238E27FC236}">
                <a16:creationId xmlns:a16="http://schemas.microsoft.com/office/drawing/2014/main" id="{E5EDDCA8-0810-4FA2-995D-9FB66E0F8EB9}"/>
              </a:ext>
            </a:extLst>
          </p:cNvPr>
          <p:cNvSpPr>
            <a:spLocks noGrp="1"/>
          </p:cNvSpPr>
          <p:nvPr>
            <p:ph type="sldNum" sz="quarter" idx="12"/>
          </p:nvPr>
        </p:nvSpPr>
        <p:spPr/>
        <p:txBody>
          <a:bodyPr/>
          <a:lstStyle/>
          <a:p>
            <a:fld id="{57783441-1C93-4F85-B017-013C0D9B34CB}" type="slidenum">
              <a:rPr lang="fr-FR" smtClean="0"/>
              <a:t>‹#›</a:t>
            </a:fld>
            <a:endParaRPr lang="fr-FR" dirty="0"/>
          </a:p>
        </p:txBody>
      </p:sp>
    </p:spTree>
    <p:extLst>
      <p:ext uri="{BB962C8B-B14F-4D97-AF65-F5344CB8AC3E}">
        <p14:creationId xmlns:p14="http://schemas.microsoft.com/office/powerpoint/2010/main" val="2467163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35039D-A750-4D3B-85CD-B8A541DB9F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0F77925-BB15-4466-B2BB-59DC516134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29C1B9A-167C-4EB6-B9F6-063109A479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31170-4C93-4BDA-B8EB-ABE3D9138E49}" type="datetime1">
              <a:rPr lang="fr-FR" smtClean="0"/>
              <a:t>28/11/2019</a:t>
            </a:fld>
            <a:endParaRPr lang="fr-FR" dirty="0"/>
          </a:p>
        </p:txBody>
      </p:sp>
      <p:sp>
        <p:nvSpPr>
          <p:cNvPr id="5" name="Footer Placeholder 4">
            <a:extLst>
              <a:ext uri="{FF2B5EF4-FFF2-40B4-BE49-F238E27FC236}">
                <a16:creationId xmlns:a16="http://schemas.microsoft.com/office/drawing/2014/main" id="{02E9DFE8-C53E-41AB-9D2F-E026308B39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Agenda accessible on : https://cutt.ly/ECW2019-Recherche-Innovation</a:t>
            </a:r>
            <a:endParaRPr lang="fr-FR" dirty="0"/>
          </a:p>
        </p:txBody>
      </p:sp>
      <p:sp>
        <p:nvSpPr>
          <p:cNvPr id="6" name="Slide Number Placeholder 5">
            <a:extLst>
              <a:ext uri="{FF2B5EF4-FFF2-40B4-BE49-F238E27FC236}">
                <a16:creationId xmlns:a16="http://schemas.microsoft.com/office/drawing/2014/main" id="{33408840-96F4-41E7-8101-47D190013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83441-1C93-4F85-B017-013C0D9B34CB}" type="slidenum">
              <a:rPr lang="fr-FR" smtClean="0"/>
              <a:t>‹#›</a:t>
            </a:fld>
            <a:endParaRPr lang="fr-FR" dirty="0"/>
          </a:p>
        </p:txBody>
      </p:sp>
    </p:spTree>
    <p:extLst>
      <p:ext uri="{BB962C8B-B14F-4D97-AF65-F5344CB8AC3E}">
        <p14:creationId xmlns:p14="http://schemas.microsoft.com/office/powerpoint/2010/main" val="3918664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7.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8.wmf"/><Relationship Id="rId5" Type="http://schemas.openxmlformats.org/officeDocument/2006/relationships/oleObject" Target="../embeddings/oleObject5.bin"/><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7.jpg"/><Relationship Id="rId5" Type="http://schemas.openxmlformats.org/officeDocument/2006/relationships/image" Target="../media/image32.png"/><Relationship Id="rId4" Type="http://schemas.openxmlformats.org/officeDocument/2006/relationships/image" Target="../media/image31.jpg"/><Relationship Id="rId9" Type="http://schemas.openxmlformats.org/officeDocument/2006/relationships/image" Target="../media/image30.wmf"/></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3.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35.jp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5.jpeg"/><Relationship Id="rId9" Type="http://schemas.openxmlformats.org/officeDocument/2006/relationships/image" Target="../media/image36.wm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0.png"/><Relationship Id="rId7" Type="http://schemas.openxmlformats.org/officeDocument/2006/relationships/image" Target="../media/image44.jp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3.xml"/><Relationship Id="rId7" Type="http://schemas.openxmlformats.org/officeDocument/2006/relationships/image" Target="../media/image49.jpg"/><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48.jpeg"/><Relationship Id="rId5" Type="http://schemas.openxmlformats.org/officeDocument/2006/relationships/hyperlink" Target="https://www.chairecyber-cni.org/" TargetMode="External"/><Relationship Id="rId4" Type="http://schemas.openxmlformats.org/officeDocument/2006/relationships/image" Target="../media/image5.jpeg"/><Relationship Id="rId9" Type="http://schemas.openxmlformats.org/officeDocument/2006/relationships/image" Target="../media/image47.wmf"/></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53.wmf"/><Relationship Id="rId3" Type="http://schemas.openxmlformats.org/officeDocument/2006/relationships/image" Target="../media/image5.jpeg"/><Relationship Id="rId7" Type="http://schemas.openxmlformats.org/officeDocument/2006/relationships/image" Target="../media/image50.jpeg"/><Relationship Id="rId12"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56.jpg"/><Relationship Id="rId11" Type="http://schemas.openxmlformats.org/officeDocument/2006/relationships/image" Target="../media/image52.wmf"/><Relationship Id="rId5" Type="http://schemas.openxmlformats.org/officeDocument/2006/relationships/image" Target="../media/image55.png"/><Relationship Id="rId10" Type="http://schemas.openxmlformats.org/officeDocument/2006/relationships/oleObject" Target="../embeddings/oleObject11.bin"/><Relationship Id="rId4" Type="http://schemas.openxmlformats.org/officeDocument/2006/relationships/image" Target="../media/image54.jpg"/><Relationship Id="rId9" Type="http://schemas.openxmlformats.org/officeDocument/2006/relationships/image" Target="../media/image51.wmf"/></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8.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13.bin"/><Relationship Id="rId5" Type="http://schemas.openxmlformats.org/officeDocument/2006/relationships/image" Target="../media/image57.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5.jpeg"/><Relationship Id="rId7" Type="http://schemas.openxmlformats.org/officeDocument/2006/relationships/image" Target="../media/image7.jpg"/><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8.pn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0.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7.jp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3.wmf"/></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xml"/><Relationship Id="rId7"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hyperlink" Target="https://sisse.entreprises.gouv.fr/fr" TargetMode="External"/><Relationship Id="rId4" Type="http://schemas.openxmlformats.org/officeDocument/2006/relationships/image" Target="../media/image5.jpeg"/><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7.jp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19.wmf"/></Relationships>
</file>

<file path=ppt/slides/_rels/slide9.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5.jpeg"/><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F440545-E390-4507-B72C-24AA128B4249}"/>
              </a:ext>
            </a:extLst>
          </p:cNvPr>
          <p:cNvGrpSpPr/>
          <p:nvPr/>
        </p:nvGrpSpPr>
        <p:grpSpPr>
          <a:xfrm>
            <a:off x="-1" y="803359"/>
            <a:ext cx="12192000" cy="5355364"/>
            <a:chOff x="-1" y="903718"/>
            <a:chExt cx="12192000" cy="5355364"/>
          </a:xfrm>
        </p:grpSpPr>
        <p:pic>
          <p:nvPicPr>
            <p:cNvPr id="5" name="Picture 4">
              <a:extLst>
                <a:ext uri="{FF2B5EF4-FFF2-40B4-BE49-F238E27FC236}">
                  <a16:creationId xmlns:a16="http://schemas.microsoft.com/office/drawing/2014/main" id="{51667C7B-1D94-431C-95BC-8E99D85EC11D}"/>
                </a:ext>
              </a:extLst>
            </p:cNvPr>
            <p:cNvPicPr>
              <a:picLocks noChangeAspect="1"/>
            </p:cNvPicPr>
            <p:nvPr/>
          </p:nvPicPr>
          <p:blipFill>
            <a:blip r:embed="rId2"/>
            <a:stretch>
              <a:fillRect/>
            </a:stretch>
          </p:blipFill>
          <p:spPr>
            <a:xfrm>
              <a:off x="-1" y="903718"/>
              <a:ext cx="12192000" cy="5355364"/>
            </a:xfrm>
            <a:prstGeom prst="rect">
              <a:avLst/>
            </a:prstGeom>
          </p:spPr>
        </p:pic>
        <p:pic>
          <p:nvPicPr>
            <p:cNvPr id="7" name="Picture 6">
              <a:extLst>
                <a:ext uri="{FF2B5EF4-FFF2-40B4-BE49-F238E27FC236}">
                  <a16:creationId xmlns:a16="http://schemas.microsoft.com/office/drawing/2014/main" id="{E18F16E3-9180-4E64-9FC3-A891969AF766}"/>
                </a:ext>
              </a:extLst>
            </p:cNvPr>
            <p:cNvPicPr>
              <a:picLocks noChangeAspect="1"/>
            </p:cNvPicPr>
            <p:nvPr/>
          </p:nvPicPr>
          <p:blipFill>
            <a:blip r:embed="rId3"/>
            <a:stretch>
              <a:fillRect/>
            </a:stretch>
          </p:blipFill>
          <p:spPr>
            <a:xfrm>
              <a:off x="7853362" y="2008271"/>
              <a:ext cx="3914775" cy="1543050"/>
            </a:xfrm>
            <a:prstGeom prst="rect">
              <a:avLst/>
            </a:prstGeom>
          </p:spPr>
        </p:pic>
        <p:pic>
          <p:nvPicPr>
            <p:cNvPr id="8" name="Picture 7">
              <a:extLst>
                <a:ext uri="{FF2B5EF4-FFF2-40B4-BE49-F238E27FC236}">
                  <a16:creationId xmlns:a16="http://schemas.microsoft.com/office/drawing/2014/main" id="{074E34DF-80F2-4271-95C4-67E1B4F56795}"/>
                </a:ext>
              </a:extLst>
            </p:cNvPr>
            <p:cNvPicPr>
              <a:picLocks noChangeAspect="1"/>
            </p:cNvPicPr>
            <p:nvPr/>
          </p:nvPicPr>
          <p:blipFill>
            <a:blip r:embed="rId3"/>
            <a:stretch>
              <a:fillRect/>
            </a:stretch>
          </p:blipFill>
          <p:spPr>
            <a:xfrm>
              <a:off x="7844036" y="3541796"/>
              <a:ext cx="3914775" cy="1543050"/>
            </a:xfrm>
            <a:prstGeom prst="rect">
              <a:avLst/>
            </a:prstGeom>
          </p:spPr>
        </p:pic>
      </p:grpSp>
      <p:sp>
        <p:nvSpPr>
          <p:cNvPr id="10" name="TextBox 9">
            <a:extLst>
              <a:ext uri="{FF2B5EF4-FFF2-40B4-BE49-F238E27FC236}">
                <a16:creationId xmlns:a16="http://schemas.microsoft.com/office/drawing/2014/main" id="{1A4F7F93-93B6-4508-8217-E09246A5BCDB}"/>
              </a:ext>
            </a:extLst>
          </p:cNvPr>
          <p:cNvSpPr txBox="1"/>
          <p:nvPr/>
        </p:nvSpPr>
        <p:spPr>
          <a:xfrm>
            <a:off x="7853362" y="2114979"/>
            <a:ext cx="3696954" cy="2431435"/>
          </a:xfrm>
          <a:prstGeom prst="rect">
            <a:avLst/>
          </a:prstGeom>
          <a:noFill/>
        </p:spPr>
        <p:txBody>
          <a:bodyPr wrap="square" rtlCol="0">
            <a:spAutoFit/>
          </a:bodyPr>
          <a:lstStyle/>
          <a:p>
            <a:pPr algn="ctr"/>
            <a:r>
              <a:rPr lang="fr-FR" dirty="0">
                <a:solidFill>
                  <a:schemeClr val="bg1"/>
                </a:solidFill>
              </a:rPr>
              <a:t>LA RECHERCHE ET L’INNOVATION PUBLIQUE ET PRIVEE </a:t>
            </a:r>
          </a:p>
          <a:p>
            <a:pPr algn="ctr"/>
            <a:r>
              <a:rPr lang="fr-FR" dirty="0">
                <a:solidFill>
                  <a:schemeClr val="bg1"/>
                </a:solidFill>
              </a:rPr>
              <a:t>AU SERVICE DE LA</a:t>
            </a:r>
          </a:p>
          <a:p>
            <a:pPr algn="ctr"/>
            <a:r>
              <a:rPr lang="fr-FR" dirty="0">
                <a:solidFill>
                  <a:schemeClr val="bg1"/>
                </a:solidFill>
              </a:rPr>
              <a:t> SOCIETE NUMERIQUE</a:t>
            </a:r>
          </a:p>
          <a:p>
            <a:pPr algn="ctr"/>
            <a:endParaRPr lang="fr-FR" dirty="0">
              <a:solidFill>
                <a:schemeClr val="bg1"/>
              </a:solidFill>
            </a:endParaRPr>
          </a:p>
          <a:p>
            <a:pPr algn="ctr"/>
            <a:r>
              <a:rPr lang="fr-FR" sz="1600" i="1" dirty="0">
                <a:solidFill>
                  <a:schemeClr val="bg1"/>
                </a:solidFill>
              </a:rPr>
              <a:t>20 NOVEMBRE 2019 - RENNES</a:t>
            </a:r>
          </a:p>
          <a:p>
            <a:pPr algn="ctr"/>
            <a:endParaRPr lang="fr-FR" sz="1600" i="1" dirty="0">
              <a:solidFill>
                <a:schemeClr val="bg1"/>
              </a:solidFill>
            </a:endParaRPr>
          </a:p>
          <a:p>
            <a:pPr algn="ctr"/>
            <a:endParaRPr lang="fr-FR" sz="1600" i="1" dirty="0">
              <a:solidFill>
                <a:schemeClr val="bg1"/>
              </a:solidFill>
            </a:endParaRPr>
          </a:p>
          <a:p>
            <a:r>
              <a:rPr lang="fr-FR" sz="1400" i="1" dirty="0">
                <a:solidFill>
                  <a:schemeClr val="bg1"/>
                </a:solidFill>
              </a:rPr>
              <a:t>Journée animée par</a:t>
            </a:r>
          </a:p>
        </p:txBody>
      </p:sp>
      <p:pic>
        <p:nvPicPr>
          <p:cNvPr id="12" name="Picture 11">
            <a:extLst>
              <a:ext uri="{FF2B5EF4-FFF2-40B4-BE49-F238E27FC236}">
                <a16:creationId xmlns:a16="http://schemas.microsoft.com/office/drawing/2014/main" id="{D4E33EDC-3764-4F8D-8E8B-F333A647D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991" y="4799722"/>
            <a:ext cx="1589021" cy="668895"/>
          </a:xfrm>
          <a:prstGeom prst="rect">
            <a:avLst/>
          </a:prstGeom>
        </p:spPr>
      </p:pic>
      <p:pic>
        <p:nvPicPr>
          <p:cNvPr id="15" name="Picture 14">
            <a:extLst>
              <a:ext uri="{FF2B5EF4-FFF2-40B4-BE49-F238E27FC236}">
                <a16:creationId xmlns:a16="http://schemas.microsoft.com/office/drawing/2014/main" id="{BB97B1BE-9CF9-45B2-A1BB-45852816A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5060" y="4875973"/>
            <a:ext cx="1458405" cy="562617"/>
          </a:xfrm>
          <a:prstGeom prst="rect">
            <a:avLst/>
          </a:prstGeom>
        </p:spPr>
      </p:pic>
      <p:sp>
        <p:nvSpPr>
          <p:cNvPr id="4" name="Slide Number Placeholder 3">
            <a:extLst>
              <a:ext uri="{FF2B5EF4-FFF2-40B4-BE49-F238E27FC236}">
                <a16:creationId xmlns:a16="http://schemas.microsoft.com/office/drawing/2014/main" id="{57AD4FA7-8F77-4C6D-A95F-AC93EA678AD0}"/>
              </a:ext>
            </a:extLst>
          </p:cNvPr>
          <p:cNvSpPr>
            <a:spLocks noGrp="1"/>
          </p:cNvSpPr>
          <p:nvPr>
            <p:ph type="sldNum" sz="quarter" idx="12"/>
          </p:nvPr>
        </p:nvSpPr>
        <p:spPr/>
        <p:txBody>
          <a:bodyPr/>
          <a:lstStyle/>
          <a:p>
            <a:fld id="{57783441-1C93-4F85-B017-013C0D9B34CB}" type="slidenum">
              <a:rPr lang="fr-FR" smtClean="0"/>
              <a:t>1</a:t>
            </a:fld>
            <a:endParaRPr lang="fr-FR" dirty="0"/>
          </a:p>
        </p:txBody>
      </p:sp>
      <p:sp>
        <p:nvSpPr>
          <p:cNvPr id="11" name="Slide Number Placeholder 3">
            <a:extLst>
              <a:ext uri="{FF2B5EF4-FFF2-40B4-BE49-F238E27FC236}">
                <a16:creationId xmlns:a16="http://schemas.microsoft.com/office/drawing/2014/main" id="{4B44136E-769B-4793-AAD4-DD1D8D03CBA7}"/>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spTree>
    <p:extLst>
      <p:ext uri="{BB962C8B-B14F-4D97-AF65-F5344CB8AC3E}">
        <p14:creationId xmlns:p14="http://schemas.microsoft.com/office/powerpoint/2010/main" val="1938992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60FEDF5-7651-4930-B551-CCABAE1308EA}"/>
              </a:ext>
            </a:extLst>
          </p:cNvPr>
          <p:cNvSpPr/>
          <p:nvPr/>
        </p:nvSpPr>
        <p:spPr>
          <a:xfrm>
            <a:off x="413938" y="1544024"/>
            <a:ext cx="11687271" cy="4913461"/>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11 :15 – 12 :15 : Intervention NOKIA Bell </a:t>
            </a:r>
            <a:r>
              <a:rPr lang="fr-FR" sz="20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Labs</a:t>
            </a: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avec pour programme :</a:t>
            </a:r>
          </a:p>
          <a:p>
            <a:pPr marL="1795463">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Présentation du projet de recherche Intelligence Artificielle / </a:t>
            </a:r>
            <a:r>
              <a:rPr lang="en-GB" dirty="0">
                <a:latin typeface="Calibri" panose="020F0502020204030204" pitchFamily="34" charset="0"/>
                <a:ea typeface="Calibri" panose="020F0502020204030204" pitchFamily="34" charset="0"/>
                <a:cs typeface="Times New Roman" panose="02020603050405020304" pitchFamily="18" charset="0"/>
              </a:rPr>
              <a:t>Machine Learning in Anomaly Detection </a:t>
            </a:r>
            <a:r>
              <a:rPr lang="fr-FR" dirty="0">
                <a:latin typeface="Calibri" panose="020F0502020204030204" pitchFamily="34" charset="0"/>
                <a:ea typeface="Calibri" panose="020F0502020204030204" pitchFamily="34" charset="0"/>
                <a:cs typeface="Times New Roman" panose="02020603050405020304" pitchFamily="18" charset="0"/>
              </a:rPr>
              <a:t>for Cloud par Mme la Docteur Mehrnoosh MONSHIZADEH</a:t>
            </a:r>
          </a:p>
          <a:p>
            <a:pPr marL="1795463">
              <a:lnSpc>
                <a:spcPct val="107000"/>
              </a:lnSpc>
              <a:spcAft>
                <a:spcPts val="800"/>
              </a:spcAft>
            </a:pPr>
            <a:r>
              <a:rPr lang="en-US" sz="1500" b="1" dirty="0"/>
              <a:t>Abstract</a:t>
            </a:r>
            <a:r>
              <a:rPr lang="en-US" sz="1500" dirty="0"/>
              <a:t>: Hybrid Anomaly Detection Model (HADM) is a platform that filters network traffic and identifies malicious activities on the network. The platform applies data mining algorithms to effectively detect cyber attacks in high load networks. The platform uses combination of linear and learning algorithms together with protocol analyzer. The supervised algorithms filter and extract distinctive attributes and features of the cyber attacks while the unsupervised algorithms use these attributes and features to identify new types of attacks. The protocol analyzer in this platform classifies and filters vulnerable protocols to avoid unnecessary computation load. Different feature selection methods are applied to find the best features for applied algorithms. The feature selection methods are selected based on the algorithms computation time and detection rate. The best algorithms are then selected through a benchmark on applied datasets based on the metrics such as cross entropy loss, precision, recall and computation time. The use of linear algorithms in conjunction with learning algorithms and protocol analyzer allows the HADM to achieve improved efficiency in terms of accuracy and computation time over existing solutions. The HADM efficiency (accuracy and computation time) has been compared against existing mechanisms. HADM scalability and robustness is evaluated via applying five recent public datasets containing various size and diverse attacks. In this demo, a custom dataset that is extracted from ISCX 2017 and UNSW 15 is used.</a:t>
            </a:r>
            <a:br>
              <a:rPr lang="en-US" sz="1500" dirty="0"/>
            </a:br>
            <a:r>
              <a:rPr lang="en-US" sz="1500" b="1" dirty="0"/>
              <a:t>Key Words</a:t>
            </a:r>
            <a:r>
              <a:rPr lang="en-US" sz="1500" dirty="0"/>
              <a:t>: machine learning; supervised; unsupervised; cyber attacks; protocol analyzer; learning algorithm; linear algorithm; data mining; anomaly detection</a:t>
            </a:r>
            <a:endParaRPr lang="fr-FR" sz="15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D9F5114-C11D-428A-BE91-6AD6EEDDAD33}"/>
              </a:ext>
            </a:extLst>
          </p:cNvPr>
          <p:cNvPicPr>
            <a:picLocks noChangeAspect="1"/>
          </p:cNvPicPr>
          <p:nvPr/>
        </p:nvPicPr>
        <p:blipFill>
          <a:blip r:embed="rId4"/>
          <a:stretch>
            <a:fillRect/>
          </a:stretch>
        </p:blipFill>
        <p:spPr>
          <a:xfrm>
            <a:off x="1287036" y="357187"/>
            <a:ext cx="5143500" cy="600075"/>
          </a:xfrm>
          <a:prstGeom prst="rect">
            <a:avLst/>
          </a:prstGeom>
        </p:spPr>
      </p:pic>
      <p:sp>
        <p:nvSpPr>
          <p:cNvPr id="6" name="Slide Number Placeholder 5">
            <a:extLst>
              <a:ext uri="{FF2B5EF4-FFF2-40B4-BE49-F238E27FC236}">
                <a16:creationId xmlns:a16="http://schemas.microsoft.com/office/drawing/2014/main" id="{A1D4E40D-5F70-43C3-9963-7C004498667D}"/>
              </a:ext>
            </a:extLst>
          </p:cNvPr>
          <p:cNvSpPr>
            <a:spLocks noGrp="1"/>
          </p:cNvSpPr>
          <p:nvPr>
            <p:ph type="sldNum" sz="quarter" idx="12"/>
          </p:nvPr>
        </p:nvSpPr>
        <p:spPr/>
        <p:txBody>
          <a:bodyPr/>
          <a:lstStyle/>
          <a:p>
            <a:fld id="{57783441-1C93-4F85-B017-013C0D9B34CB}" type="slidenum">
              <a:rPr lang="fr-FR" smtClean="0"/>
              <a:t>10</a:t>
            </a:fld>
            <a:endParaRPr lang="fr-FR" dirty="0"/>
          </a:p>
        </p:txBody>
      </p:sp>
      <p:pic>
        <p:nvPicPr>
          <p:cNvPr id="4098" name="Picture 2" descr="Résultat de recherche d'images pour &quot;Mehrnoosh MONSHIZADEH nokia&quot;">
            <a:extLst>
              <a:ext uri="{FF2B5EF4-FFF2-40B4-BE49-F238E27FC236}">
                <a16:creationId xmlns:a16="http://schemas.microsoft.com/office/drawing/2014/main" id="{6DAD8654-E9F2-4044-BCC6-A34E6F2E57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38" y="2123002"/>
            <a:ext cx="1557453" cy="1557453"/>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153B6D1E-C72B-4B6A-A67A-C75ED1F8DB15}"/>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graphicFrame>
        <p:nvGraphicFramePr>
          <p:cNvPr id="2" name="Object 1">
            <a:extLst>
              <a:ext uri="{FF2B5EF4-FFF2-40B4-BE49-F238E27FC236}">
                <a16:creationId xmlns:a16="http://schemas.microsoft.com/office/drawing/2014/main" id="{7DE669E8-3423-4611-9994-E2739EF6AEB3}"/>
              </a:ext>
            </a:extLst>
          </p:cNvPr>
          <p:cNvGraphicFramePr>
            <a:graphicFrameLocks noChangeAspect="1"/>
          </p:cNvGraphicFramePr>
          <p:nvPr>
            <p:extLst>
              <p:ext uri="{D42A27DB-BD31-4B8C-83A1-F6EECF244321}">
                <p14:modId xmlns:p14="http://schemas.microsoft.com/office/powerpoint/2010/main" val="3413834570"/>
              </p:ext>
            </p:extLst>
          </p:nvPr>
        </p:nvGraphicFramePr>
        <p:xfrm>
          <a:off x="829836" y="4267217"/>
          <a:ext cx="914400" cy="771525"/>
        </p:xfrm>
        <a:graphic>
          <a:graphicData uri="http://schemas.openxmlformats.org/presentationml/2006/ole">
            <mc:AlternateContent xmlns:mc="http://schemas.openxmlformats.org/markup-compatibility/2006">
              <mc:Choice xmlns:v="urn:schemas-microsoft-com:vml" Requires="v">
                <p:oleObj spid="_x0000_s4099" name="Acrobat Document" showAsIcon="1" r:id="rId6" imgW="914400" imgH="771480" progId="AcroExch.Document.DC">
                  <p:embed/>
                </p:oleObj>
              </mc:Choice>
              <mc:Fallback>
                <p:oleObj name="Acrobat Document" showAsIcon="1" r:id="rId6" imgW="914400" imgH="771480" progId="AcroExch.Document.DC">
                  <p:embed/>
                  <p:pic>
                    <p:nvPicPr>
                      <p:cNvPr id="2" name="Object 1">
                        <a:extLst>
                          <a:ext uri="{FF2B5EF4-FFF2-40B4-BE49-F238E27FC236}">
                            <a16:creationId xmlns:a16="http://schemas.microsoft.com/office/drawing/2014/main" id="{7DE669E8-3423-4611-9994-E2739EF6AEB3}"/>
                          </a:ext>
                        </a:extLst>
                      </p:cNvPr>
                      <p:cNvPicPr/>
                      <p:nvPr/>
                    </p:nvPicPr>
                    <p:blipFill>
                      <a:blip r:embed="rId7"/>
                      <a:stretch>
                        <a:fillRect/>
                      </a:stretch>
                    </p:blipFill>
                    <p:spPr>
                      <a:xfrm>
                        <a:off x="829836" y="4267217"/>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38968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60FEDF5-7651-4930-B551-CCABAE1308EA}"/>
              </a:ext>
            </a:extLst>
          </p:cNvPr>
          <p:cNvSpPr/>
          <p:nvPr/>
        </p:nvSpPr>
        <p:spPr>
          <a:xfrm>
            <a:off x="445257" y="1705973"/>
            <a:ext cx="11587857" cy="2895216"/>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11 :15 – 12 :15 : Intervention NOKIA Bell </a:t>
            </a:r>
            <a:r>
              <a:rPr lang="fr-FR" sz="20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Labs</a:t>
            </a: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avec pour programme :</a:t>
            </a:r>
          </a:p>
          <a:p>
            <a:pPr>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447675">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Présentation du projet de recherche </a:t>
            </a:r>
            <a:r>
              <a:rPr lang="en-GB" dirty="0">
                <a:latin typeface="Calibri" panose="020F0502020204030204" pitchFamily="34" charset="0"/>
                <a:ea typeface="Calibri" panose="020F0502020204030204" pitchFamily="34" charset="0"/>
                <a:cs typeface="Times New Roman" panose="02020603050405020304" pitchFamily="18" charset="0"/>
              </a:rPr>
              <a:t>Update Integrity Patch Management </a:t>
            </a:r>
            <a:r>
              <a:rPr lang="fr-FR" dirty="0">
                <a:latin typeface="Calibri" panose="020F0502020204030204" pitchFamily="34" charset="0"/>
                <a:ea typeface="Calibri" panose="020F0502020204030204" pitchFamily="34" charset="0"/>
                <a:cs typeface="Times New Roman" panose="02020603050405020304" pitchFamily="18" charset="0"/>
              </a:rPr>
              <a:t>par M. le Docteur Matteo PONTECORVI</a:t>
            </a:r>
          </a:p>
          <a:p>
            <a:pPr lvl="1"/>
            <a:endParaRPr lang="fr-FR" sz="1600" b="1"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fr-FR" b="1" dirty="0">
                <a:effectLst/>
                <a:latin typeface="Calibri" panose="020F0502020204030204" pitchFamily="34" charset="0"/>
                <a:ea typeface="Calibri" panose="020F0502020204030204" pitchFamily="34" charset="0"/>
                <a:cs typeface="Times New Roman" panose="02020603050405020304" pitchFamily="18" charset="0"/>
              </a:rPr>
              <a:t>Abstract</a:t>
            </a:r>
            <a:r>
              <a:rPr lang="fr-FR" sz="1600" dirty="0">
                <a:effectLst/>
                <a:latin typeface="Calibri" panose="020F0502020204030204" pitchFamily="34" charset="0"/>
                <a:ea typeface="Calibri" panose="020F0502020204030204" pitchFamily="34" charset="0"/>
                <a:cs typeface="Times New Roman" panose="02020603050405020304" pitchFamily="18" charset="0"/>
              </a:rPr>
              <a:t> : </a:t>
            </a:r>
            <a:r>
              <a:rPr lang="en-US" dirty="0"/>
              <a:t>Blockchains obtained quite some attention recently for their usage with cryptocurrencies.</a:t>
            </a:r>
            <a:endParaRPr lang="fr-FR" dirty="0"/>
          </a:p>
          <a:p>
            <a:pPr lvl="1"/>
            <a:r>
              <a:rPr lang="en-US" dirty="0"/>
              <a:t>We formally clarify the concept of Blockchain and then we discuss one of our projects based on them: Replicated Updates Management (RUM).</a:t>
            </a:r>
            <a:endParaRPr lang="fr-FR" dirty="0"/>
          </a:p>
          <a:p>
            <a:pPr lvl="1"/>
            <a:r>
              <a:rPr lang="en-US" dirty="0"/>
              <a:t>We explain how this impacts smart cities and show a use-case for this technology.</a:t>
            </a:r>
            <a:endParaRPr lang="fr-FR" dirty="0"/>
          </a:p>
          <a:p>
            <a:pPr marL="447675">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D9F5114-C11D-428A-BE91-6AD6EEDDAD33}"/>
              </a:ext>
            </a:extLst>
          </p:cNvPr>
          <p:cNvPicPr>
            <a:picLocks noChangeAspect="1"/>
          </p:cNvPicPr>
          <p:nvPr/>
        </p:nvPicPr>
        <p:blipFill>
          <a:blip r:embed="rId4"/>
          <a:stretch>
            <a:fillRect/>
          </a:stretch>
        </p:blipFill>
        <p:spPr>
          <a:xfrm>
            <a:off x="1287036" y="357187"/>
            <a:ext cx="5143500" cy="600075"/>
          </a:xfrm>
          <a:prstGeom prst="rect">
            <a:avLst/>
          </a:prstGeom>
        </p:spPr>
      </p:pic>
      <p:sp>
        <p:nvSpPr>
          <p:cNvPr id="6" name="Slide Number Placeholder 5">
            <a:extLst>
              <a:ext uri="{FF2B5EF4-FFF2-40B4-BE49-F238E27FC236}">
                <a16:creationId xmlns:a16="http://schemas.microsoft.com/office/drawing/2014/main" id="{A1D4E40D-5F70-43C3-9963-7C004498667D}"/>
              </a:ext>
            </a:extLst>
          </p:cNvPr>
          <p:cNvSpPr>
            <a:spLocks noGrp="1"/>
          </p:cNvSpPr>
          <p:nvPr>
            <p:ph type="sldNum" sz="quarter" idx="12"/>
          </p:nvPr>
        </p:nvSpPr>
        <p:spPr/>
        <p:txBody>
          <a:bodyPr/>
          <a:lstStyle/>
          <a:p>
            <a:fld id="{57783441-1C93-4F85-B017-013C0D9B34CB}" type="slidenum">
              <a:rPr lang="fr-FR" smtClean="0"/>
              <a:t>11</a:t>
            </a:fld>
            <a:endParaRPr lang="fr-FR" dirty="0"/>
          </a:p>
        </p:txBody>
      </p:sp>
      <p:sp>
        <p:nvSpPr>
          <p:cNvPr id="11" name="Slide Number Placeholder 3">
            <a:extLst>
              <a:ext uri="{FF2B5EF4-FFF2-40B4-BE49-F238E27FC236}">
                <a16:creationId xmlns:a16="http://schemas.microsoft.com/office/drawing/2014/main" id="{EB88E71A-B41F-4A86-BAFE-7E3975FCBFBF}"/>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graphicFrame>
        <p:nvGraphicFramePr>
          <p:cNvPr id="2" name="Object 1">
            <a:extLst>
              <a:ext uri="{FF2B5EF4-FFF2-40B4-BE49-F238E27FC236}">
                <a16:creationId xmlns:a16="http://schemas.microsoft.com/office/drawing/2014/main" id="{5ABAE4DA-7FFC-4062-BBA4-FBD7536DF769}"/>
              </a:ext>
            </a:extLst>
          </p:cNvPr>
          <p:cNvGraphicFramePr>
            <a:graphicFrameLocks noChangeAspect="1"/>
          </p:cNvGraphicFramePr>
          <p:nvPr>
            <p:extLst>
              <p:ext uri="{D42A27DB-BD31-4B8C-83A1-F6EECF244321}">
                <p14:modId xmlns:p14="http://schemas.microsoft.com/office/powerpoint/2010/main" val="813845155"/>
              </p:ext>
            </p:extLst>
          </p:nvPr>
        </p:nvGraphicFramePr>
        <p:xfrm>
          <a:off x="739698" y="4606949"/>
          <a:ext cx="914400" cy="771525"/>
        </p:xfrm>
        <a:graphic>
          <a:graphicData uri="http://schemas.openxmlformats.org/presentationml/2006/ole">
            <mc:AlternateContent xmlns:mc="http://schemas.openxmlformats.org/markup-compatibility/2006">
              <mc:Choice xmlns:v="urn:schemas-microsoft-com:vml" Requires="v">
                <p:oleObj spid="_x0000_s5123" name="Acrobat Document" showAsIcon="1" r:id="rId5" imgW="914400" imgH="771480" progId="AcroExch.Document.DC">
                  <p:embed/>
                </p:oleObj>
              </mc:Choice>
              <mc:Fallback>
                <p:oleObj name="Acrobat Document" showAsIcon="1" r:id="rId5" imgW="914400" imgH="771480" progId="AcroExch.Document.DC">
                  <p:embed/>
                  <p:pic>
                    <p:nvPicPr>
                      <p:cNvPr id="2" name="Object 1">
                        <a:extLst>
                          <a:ext uri="{FF2B5EF4-FFF2-40B4-BE49-F238E27FC236}">
                            <a16:creationId xmlns:a16="http://schemas.microsoft.com/office/drawing/2014/main" id="{5ABAE4DA-7FFC-4062-BBA4-FBD7536DF769}"/>
                          </a:ext>
                        </a:extLst>
                      </p:cNvPr>
                      <p:cNvPicPr/>
                      <p:nvPr/>
                    </p:nvPicPr>
                    <p:blipFill>
                      <a:blip r:embed="rId6"/>
                      <a:stretch>
                        <a:fillRect/>
                      </a:stretch>
                    </p:blipFill>
                    <p:spPr>
                      <a:xfrm>
                        <a:off x="739698" y="4606949"/>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4085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E10A4829-4552-4F3D-87C9-453911F6C8D0}"/>
              </a:ext>
            </a:extLst>
          </p:cNvPr>
          <p:cNvGraphicFramePr>
            <a:graphicFrameLocks noGrp="1"/>
          </p:cNvGraphicFramePr>
          <p:nvPr>
            <p:extLst>
              <p:ext uri="{D42A27DB-BD31-4B8C-83A1-F6EECF244321}">
                <p14:modId xmlns:p14="http://schemas.microsoft.com/office/powerpoint/2010/main" val="776473508"/>
              </p:ext>
            </p:extLst>
          </p:nvPr>
        </p:nvGraphicFramePr>
        <p:xfrm>
          <a:off x="0" y="0"/>
          <a:ext cx="7391400" cy="1314450"/>
        </p:xfrm>
        <a:graphic>
          <a:graphicData uri="http://schemas.openxmlformats.org/drawingml/2006/table">
            <a:tbl>
              <a:tblPr firstRow="1" bandRow="1">
                <a:tableStyleId>{5C22544A-7EE6-4342-B048-85BDC9FD1C3A}</a:tableStyleId>
              </a:tblPr>
              <a:tblGrid>
                <a:gridCol w="7391400">
                  <a:extLst>
                    <a:ext uri="{9D8B030D-6E8A-4147-A177-3AD203B41FA5}">
                      <a16:colId xmlns:a16="http://schemas.microsoft.com/office/drawing/2014/main" val="1762247118"/>
                    </a:ext>
                  </a:extLst>
                </a:gridCol>
              </a:tblGrid>
              <a:tr h="1314450">
                <a:tc>
                  <a:txBody>
                    <a:bodyPr/>
                    <a:lstStyle/>
                    <a:p>
                      <a:pPr algn="ctr">
                        <a:lnSpc>
                          <a:spcPct val="150000"/>
                        </a:lnSpc>
                      </a:pPr>
                      <a:r>
                        <a:rPr lang="fr-FR" sz="3600" b="0" dirty="0">
                          <a:solidFill>
                            <a:schemeClr val="tx1"/>
                          </a:solidFill>
                        </a:rPr>
                        <a:t>Pause Déjeuner</a:t>
                      </a:r>
                    </a:p>
                  </a:txBody>
                  <a:tcPr>
                    <a:solidFill>
                      <a:schemeClr val="bg1"/>
                    </a:solidFill>
                  </a:tcPr>
                </a:tc>
                <a:extLst>
                  <a:ext uri="{0D108BD9-81ED-4DB2-BD59-A6C34878D82A}">
                    <a16:rowId xmlns:a16="http://schemas.microsoft.com/office/drawing/2014/main" val="4272070004"/>
                  </a:ext>
                </a:extLst>
              </a:tr>
            </a:tbl>
          </a:graphicData>
        </a:graphic>
      </p:graphicFrame>
      <p:sp>
        <p:nvSpPr>
          <p:cNvPr id="7" name="Rectangle 6">
            <a:extLst>
              <a:ext uri="{FF2B5EF4-FFF2-40B4-BE49-F238E27FC236}">
                <a16:creationId xmlns:a16="http://schemas.microsoft.com/office/drawing/2014/main" id="{478D92E5-C487-4095-B97F-233243284EC7}"/>
              </a:ext>
            </a:extLst>
          </p:cNvPr>
          <p:cNvSpPr/>
          <p:nvPr/>
        </p:nvSpPr>
        <p:spPr>
          <a:xfrm>
            <a:off x="3861000" y="2955057"/>
            <a:ext cx="3342687" cy="784702"/>
          </a:xfrm>
          <a:prstGeom prst="rect">
            <a:avLst/>
          </a:prstGeom>
        </p:spPr>
        <p:txBody>
          <a:bodyPr wrap="square">
            <a:spAutoFit/>
          </a:bodyPr>
          <a:lstStyle/>
          <a:p>
            <a:pPr>
              <a:lnSpc>
                <a:spcPct val="107000"/>
              </a:lnSpc>
              <a:spcAft>
                <a:spcPts val="800"/>
              </a:spcAft>
            </a:pPr>
            <a:r>
              <a:rPr lang="fr-FR" sz="4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12:15 – 13:30</a:t>
            </a:r>
            <a:endParaRPr lang="fr-FR"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60D8556-0920-4089-9635-E7BDF9D51630}"/>
              </a:ext>
            </a:extLst>
          </p:cNvPr>
          <p:cNvSpPr>
            <a:spLocks noGrp="1"/>
          </p:cNvSpPr>
          <p:nvPr>
            <p:ph type="sldNum" sz="quarter" idx="12"/>
          </p:nvPr>
        </p:nvSpPr>
        <p:spPr/>
        <p:txBody>
          <a:bodyPr/>
          <a:lstStyle/>
          <a:p>
            <a:fld id="{57783441-1C93-4F85-B017-013C0D9B34CB}" type="slidenum">
              <a:rPr lang="fr-FR" smtClean="0"/>
              <a:t>12</a:t>
            </a:fld>
            <a:endParaRPr lang="fr-FR" dirty="0"/>
          </a:p>
        </p:txBody>
      </p:sp>
      <p:pic>
        <p:nvPicPr>
          <p:cNvPr id="9" name="Picture 8">
            <a:extLst>
              <a:ext uri="{FF2B5EF4-FFF2-40B4-BE49-F238E27FC236}">
                <a16:creationId xmlns:a16="http://schemas.microsoft.com/office/drawing/2014/main" id="{99EE973F-16CF-46E7-B3DF-F46F7D007A9F}"/>
              </a:ext>
            </a:extLst>
          </p:cNvPr>
          <p:cNvPicPr>
            <a:picLocks noChangeAspect="1"/>
          </p:cNvPicPr>
          <p:nvPr/>
        </p:nvPicPr>
        <p:blipFill>
          <a:blip r:embed="rId3"/>
          <a:stretch>
            <a:fillRect/>
          </a:stretch>
        </p:blipFill>
        <p:spPr>
          <a:xfrm>
            <a:off x="9793123" y="4112909"/>
            <a:ext cx="2237043" cy="2608566"/>
          </a:xfrm>
          <a:prstGeom prst="rect">
            <a:avLst/>
          </a:prstGeom>
        </p:spPr>
      </p:pic>
      <p:pic>
        <p:nvPicPr>
          <p:cNvPr id="10" name="Picture 9">
            <a:extLst>
              <a:ext uri="{FF2B5EF4-FFF2-40B4-BE49-F238E27FC236}">
                <a16:creationId xmlns:a16="http://schemas.microsoft.com/office/drawing/2014/main" id="{5E355903-BA10-4578-9EC5-D5D7474D3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1" name="Picture 4" descr="Résultat de recherche d'images pour &quot;orange cyberdefense&quot;">
            <a:extLst>
              <a:ext uri="{FF2B5EF4-FFF2-40B4-BE49-F238E27FC236}">
                <a16:creationId xmlns:a16="http://schemas.microsoft.com/office/drawing/2014/main" id="{F0DD6452-1100-457C-B232-C9BAFC9743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EFA466C5-FBDF-4ABC-BBD9-5DC1B4538C04}"/>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spTree>
    <p:extLst>
      <p:ext uri="{BB962C8B-B14F-4D97-AF65-F5344CB8AC3E}">
        <p14:creationId xmlns:p14="http://schemas.microsoft.com/office/powerpoint/2010/main" val="3377211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4949E35-0ECD-40EB-AFE4-23C14AB1D459}"/>
              </a:ext>
            </a:extLst>
          </p:cNvPr>
          <p:cNvSpPr/>
          <p:nvPr/>
        </p:nvSpPr>
        <p:spPr>
          <a:xfrm>
            <a:off x="536187" y="2901269"/>
            <a:ext cx="10804603" cy="470000"/>
          </a:xfrm>
          <a:prstGeom prst="rect">
            <a:avLst/>
          </a:prstGeom>
        </p:spPr>
        <p:txBody>
          <a:bodyPr wrap="square">
            <a:spAutoFit/>
          </a:bodyPr>
          <a:lstStyle/>
          <a:p>
            <a:pPr>
              <a:lnSpc>
                <a:spcPct val="107000"/>
              </a:lnSpc>
              <a:spcAft>
                <a:spcPts val="800"/>
              </a:spcAft>
            </a:pPr>
            <a:r>
              <a:rPr lang="fr-FR"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13 :30 – 13 :45 : Intervention de la DGSI par une formation de contre-ingérence Cyber</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148" name="Picture 4" descr="Résultat de recherche d'images pour &quot;DGSI&quot;">
            <a:extLst>
              <a:ext uri="{FF2B5EF4-FFF2-40B4-BE49-F238E27FC236}">
                <a16:creationId xmlns:a16="http://schemas.microsoft.com/office/drawing/2014/main" id="{F1FCDD0C-06D8-4087-8FE5-B24F91EF8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848" y="99521"/>
            <a:ext cx="1596279" cy="159627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A4500B7-BCE0-4826-8F5E-CF7AD19E2805}"/>
              </a:ext>
            </a:extLst>
          </p:cNvPr>
          <p:cNvSpPr>
            <a:spLocks noGrp="1"/>
          </p:cNvSpPr>
          <p:nvPr>
            <p:ph type="sldNum" sz="quarter" idx="12"/>
          </p:nvPr>
        </p:nvSpPr>
        <p:spPr/>
        <p:txBody>
          <a:bodyPr/>
          <a:lstStyle/>
          <a:p>
            <a:fld id="{57783441-1C93-4F85-B017-013C0D9B34CB}" type="slidenum">
              <a:rPr lang="fr-FR" smtClean="0"/>
              <a:t>13</a:t>
            </a:fld>
            <a:endParaRPr lang="fr-FR" dirty="0"/>
          </a:p>
        </p:txBody>
      </p:sp>
      <p:pic>
        <p:nvPicPr>
          <p:cNvPr id="9" name="Picture 8">
            <a:extLst>
              <a:ext uri="{FF2B5EF4-FFF2-40B4-BE49-F238E27FC236}">
                <a16:creationId xmlns:a16="http://schemas.microsoft.com/office/drawing/2014/main" id="{1CCBAEEC-A429-47E9-8F91-32B0C6DC1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0" name="Picture 4" descr="Résultat de recherche d'images pour &quot;orange cyberdefense&quot;">
            <a:extLst>
              <a:ext uri="{FF2B5EF4-FFF2-40B4-BE49-F238E27FC236}">
                <a16:creationId xmlns:a16="http://schemas.microsoft.com/office/drawing/2014/main" id="{9F552E9A-B895-4AAC-9454-136AB6E34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a:extLst>
              <a:ext uri="{FF2B5EF4-FFF2-40B4-BE49-F238E27FC236}">
                <a16:creationId xmlns:a16="http://schemas.microsoft.com/office/drawing/2014/main" id="{5873920F-871F-41C7-B656-E120F53D4CAD}"/>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spTree>
    <p:extLst>
      <p:ext uri="{BB962C8B-B14F-4D97-AF65-F5344CB8AC3E}">
        <p14:creationId xmlns:p14="http://schemas.microsoft.com/office/powerpoint/2010/main" val="1981264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E0F50DB-22BD-4570-BABB-96F8E9993E5A}"/>
              </a:ext>
            </a:extLst>
          </p:cNvPr>
          <p:cNvSpPr/>
          <p:nvPr/>
        </p:nvSpPr>
        <p:spPr>
          <a:xfrm>
            <a:off x="566775" y="1882871"/>
            <a:ext cx="11285191" cy="4433008"/>
          </a:xfrm>
          <a:prstGeom prst="rect">
            <a:avLst/>
          </a:prstGeom>
        </p:spPr>
        <p:txBody>
          <a:bodyPr wrap="square">
            <a:spAutoFit/>
          </a:bodyPr>
          <a:lstStyle/>
          <a:p>
            <a:pPr>
              <a:lnSpc>
                <a:spcPct val="107000"/>
              </a:lnSpc>
              <a:spcAft>
                <a:spcPts val="800"/>
              </a:spcAft>
            </a:pPr>
            <a:r>
              <a:rPr lang="en-GB"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13 :45 – 14 :05 : Intervention de M. Reijo SAVOLA, Principal Scientist, Cybersecurity, at VTT Technical Research Centre of Finland.</a:t>
            </a:r>
          </a:p>
          <a:p>
            <a:pPr marL="1527175" lvl="1" indent="90488">
              <a:lnSpc>
                <a:spcPct val="107000"/>
              </a:lnSpc>
              <a:spcAft>
                <a:spcPts val="800"/>
              </a:spcAft>
            </a:pPr>
            <a:endParaRPr lang="en-GB" sz="2400" dirty="0">
              <a:solidFill>
                <a:srgbClr val="002060"/>
              </a:solidFill>
              <a:latin typeface="Calibri" panose="020F0502020204030204" pitchFamily="34" charset="0"/>
              <a:cs typeface="Times New Roman" panose="02020603050405020304" pitchFamily="18" charset="0"/>
            </a:endParaRPr>
          </a:p>
          <a:p>
            <a:pPr marL="1973263" lvl="1">
              <a:lnSpc>
                <a:spcPct val="107000"/>
              </a:lnSpc>
              <a:spcAft>
                <a:spcPts val="800"/>
              </a:spcAft>
            </a:pPr>
            <a:r>
              <a:rPr lang="en-US" dirty="0">
                <a:solidFill>
                  <a:srgbClr val="002060"/>
                </a:solidFill>
                <a:latin typeface="Calibri" panose="020F0502020204030204" pitchFamily="34" charset="0"/>
                <a:cs typeface="Times New Roman" panose="02020603050405020304" pitchFamily="18" charset="0"/>
              </a:rPr>
              <a:t>Mr. Reijo </a:t>
            </a:r>
            <a:r>
              <a:rPr lang="en-US" dirty="0" err="1">
                <a:solidFill>
                  <a:srgbClr val="002060"/>
                </a:solidFill>
                <a:latin typeface="Calibri" panose="020F0502020204030204" pitchFamily="34" charset="0"/>
                <a:cs typeface="Times New Roman" panose="02020603050405020304" pitchFamily="18" charset="0"/>
              </a:rPr>
              <a:t>Savola</a:t>
            </a:r>
            <a:r>
              <a:rPr lang="en-US" dirty="0">
                <a:solidFill>
                  <a:srgbClr val="002060"/>
                </a:solidFill>
                <a:latin typeface="Calibri" panose="020F0502020204030204" pitchFamily="34" charset="0"/>
                <a:cs typeface="Times New Roman" panose="02020603050405020304" pitchFamily="18" charset="0"/>
              </a:rPr>
              <a:t> </a:t>
            </a:r>
            <a:r>
              <a:rPr lang="en-US" dirty="0">
                <a:latin typeface="Calibri" panose="020F0502020204030204" pitchFamily="34" charset="0"/>
                <a:cs typeface="Times New Roman" panose="02020603050405020304" pitchFamily="18" charset="0"/>
              </a:rPr>
              <a:t>is currently working as a Principal Scientist, Cybersecurity, at VTT Technical Research Centre of Finland. He has experience in cybersecurity, software engineering, telecommunications, multi-technology engineering topics and in digital signal processing. In addition to research experience, he has seven years of industrial experience in telecommunications sector, having worked for </a:t>
            </a:r>
            <a:r>
              <a:rPr lang="en-US" dirty="0" err="1">
                <a:latin typeface="Calibri" panose="020F0502020204030204" pitchFamily="34" charset="0"/>
                <a:cs typeface="Times New Roman" panose="02020603050405020304" pitchFamily="18" charset="0"/>
              </a:rPr>
              <a:t>Elektrobit</a:t>
            </a:r>
            <a:r>
              <a:rPr lang="en-US" dirty="0">
                <a:latin typeface="Calibri" panose="020F0502020204030204" pitchFamily="34" charset="0"/>
                <a:cs typeface="Times New Roman" panose="02020603050405020304" pitchFamily="18" charset="0"/>
              </a:rPr>
              <a:t> Group Plc. in Oulu, Finland and in Redmond, WA, United States. Mr. </a:t>
            </a:r>
            <a:r>
              <a:rPr lang="en-US" dirty="0" err="1">
                <a:latin typeface="Calibri" panose="020F0502020204030204" pitchFamily="34" charset="0"/>
                <a:cs typeface="Times New Roman" panose="02020603050405020304" pitchFamily="18" charset="0"/>
              </a:rPr>
              <a:t>Savola</a:t>
            </a:r>
            <a:r>
              <a:rPr lang="en-US" dirty="0">
                <a:latin typeface="Calibri" panose="020F0502020204030204" pitchFamily="34" charset="0"/>
                <a:cs typeface="Times New Roman" panose="02020603050405020304" pitchFamily="18" charset="0"/>
              </a:rPr>
              <a:t> acts as the CEO of the NECC (North European Cybersecurity Cluster) and as Member of the Steering Group of FISC (Finnish Information Security Cluster).</a:t>
            </a:r>
            <a:endParaRPr lang="fr-FR" dirty="0">
              <a:latin typeface="Calibri" panose="020F0502020204030204" pitchFamily="34" charset="0"/>
              <a:cs typeface="Times New Roman" panose="02020603050405020304" pitchFamily="18" charset="0"/>
            </a:endParaRPr>
          </a:p>
          <a:p>
            <a:pPr>
              <a:lnSpc>
                <a:spcPct val="107000"/>
              </a:lnSpc>
              <a:spcAft>
                <a:spcPts val="800"/>
              </a:spcAft>
            </a:pP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16C32D05-596C-4B9A-91AC-3FE192E0666B}"/>
              </a:ext>
            </a:extLst>
          </p:cNvPr>
          <p:cNvPicPr>
            <a:picLocks noChangeAspect="1"/>
          </p:cNvPicPr>
          <p:nvPr/>
        </p:nvPicPr>
        <p:blipFill rotWithShape="1">
          <a:blip r:embed="rId4">
            <a:extLst>
              <a:ext uri="{28A0092B-C50C-407E-A947-70E740481C1C}">
                <a14:useLocalDpi xmlns:a14="http://schemas.microsoft.com/office/drawing/2010/main" val="0"/>
              </a:ext>
            </a:extLst>
          </a:blip>
          <a:srcRect l="15624" t="4036" r="17646" b="31664"/>
          <a:stretch/>
        </p:blipFill>
        <p:spPr>
          <a:xfrm>
            <a:off x="566776" y="3331901"/>
            <a:ext cx="1705412" cy="2054138"/>
          </a:xfrm>
          <a:prstGeom prst="rect">
            <a:avLst/>
          </a:prstGeom>
        </p:spPr>
      </p:pic>
      <p:pic>
        <p:nvPicPr>
          <p:cNvPr id="7170" name="Picture 2" descr="Résultat de recherche d'images pour &quot;VTT Technical Research Centre of Finland&quot;">
            <a:extLst>
              <a:ext uri="{FF2B5EF4-FFF2-40B4-BE49-F238E27FC236}">
                <a16:creationId xmlns:a16="http://schemas.microsoft.com/office/drawing/2014/main" id="{2DED3A4E-0622-4977-A8F4-3EDB5A55D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7599" y="1"/>
            <a:ext cx="2491810" cy="1314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FE756B2-82A3-4078-AE45-E166658D0711}"/>
              </a:ext>
            </a:extLst>
          </p:cNvPr>
          <p:cNvSpPr>
            <a:spLocks noGrp="1"/>
          </p:cNvSpPr>
          <p:nvPr>
            <p:ph type="sldNum" sz="quarter" idx="12"/>
          </p:nvPr>
        </p:nvSpPr>
        <p:spPr/>
        <p:txBody>
          <a:bodyPr/>
          <a:lstStyle/>
          <a:p>
            <a:fld id="{57783441-1C93-4F85-B017-013C0D9B34CB}" type="slidenum">
              <a:rPr lang="fr-FR" smtClean="0"/>
              <a:t>14</a:t>
            </a:fld>
            <a:endParaRPr lang="fr-FR" dirty="0"/>
          </a:p>
        </p:txBody>
      </p:sp>
      <p:pic>
        <p:nvPicPr>
          <p:cNvPr id="10" name="Picture 9">
            <a:extLst>
              <a:ext uri="{FF2B5EF4-FFF2-40B4-BE49-F238E27FC236}">
                <a16:creationId xmlns:a16="http://schemas.microsoft.com/office/drawing/2014/main" id="{4D69C236-7E4A-4DFF-BD29-07B48D1CC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1" name="Picture 4" descr="Résultat de recherche d'images pour &quot;orange cyberdefense&quot;">
            <a:extLst>
              <a:ext uri="{FF2B5EF4-FFF2-40B4-BE49-F238E27FC236}">
                <a16:creationId xmlns:a16="http://schemas.microsoft.com/office/drawing/2014/main" id="{C956E7A9-01B3-4281-9B2B-4CB86B611FB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C6E4E754-68C0-4EC5-8637-3CE01A169315}"/>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graphicFrame>
        <p:nvGraphicFramePr>
          <p:cNvPr id="6" name="Object 5">
            <a:extLst>
              <a:ext uri="{FF2B5EF4-FFF2-40B4-BE49-F238E27FC236}">
                <a16:creationId xmlns:a16="http://schemas.microsoft.com/office/drawing/2014/main" id="{200B59E0-9BD0-4677-B36F-8105366F5B5D}"/>
              </a:ext>
            </a:extLst>
          </p:cNvPr>
          <p:cNvGraphicFramePr>
            <a:graphicFrameLocks noChangeAspect="1"/>
          </p:cNvGraphicFramePr>
          <p:nvPr>
            <p:extLst>
              <p:ext uri="{D42A27DB-BD31-4B8C-83A1-F6EECF244321}">
                <p14:modId xmlns:p14="http://schemas.microsoft.com/office/powerpoint/2010/main" val="1678624490"/>
              </p:ext>
            </p:extLst>
          </p:nvPr>
        </p:nvGraphicFramePr>
        <p:xfrm>
          <a:off x="882474" y="5676047"/>
          <a:ext cx="914400" cy="771525"/>
        </p:xfrm>
        <a:graphic>
          <a:graphicData uri="http://schemas.openxmlformats.org/presentationml/2006/ole">
            <mc:AlternateContent xmlns:mc="http://schemas.openxmlformats.org/markup-compatibility/2006">
              <mc:Choice xmlns:v="urn:schemas-microsoft-com:vml" Requires="v">
                <p:oleObj spid="_x0000_s6147" name="Acrobat Document" showAsIcon="1" r:id="rId8" imgW="914400" imgH="771480" progId="AcroExch.Document.DC">
                  <p:embed/>
                </p:oleObj>
              </mc:Choice>
              <mc:Fallback>
                <p:oleObj name="Acrobat Document" showAsIcon="1" r:id="rId8" imgW="914400" imgH="771480" progId="AcroExch.Document.DC">
                  <p:embed/>
                  <p:pic>
                    <p:nvPicPr>
                      <p:cNvPr id="6" name="Object 5">
                        <a:extLst>
                          <a:ext uri="{FF2B5EF4-FFF2-40B4-BE49-F238E27FC236}">
                            <a16:creationId xmlns:a16="http://schemas.microsoft.com/office/drawing/2014/main" id="{200B59E0-9BD0-4677-B36F-8105366F5B5D}"/>
                          </a:ext>
                        </a:extLst>
                      </p:cNvPr>
                      <p:cNvPicPr/>
                      <p:nvPr/>
                    </p:nvPicPr>
                    <p:blipFill>
                      <a:blip r:embed="rId9"/>
                      <a:stretch>
                        <a:fillRect/>
                      </a:stretch>
                    </p:blipFill>
                    <p:spPr>
                      <a:xfrm>
                        <a:off x="882474" y="5676047"/>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9350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849945" y="2712786"/>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ACCED7F5-9C8A-40D4-8C70-35EA1D1D770A}"/>
              </a:ext>
            </a:extLst>
          </p:cNvPr>
          <p:cNvSpPr/>
          <p:nvPr/>
        </p:nvSpPr>
        <p:spPr>
          <a:xfrm>
            <a:off x="359292" y="1785669"/>
            <a:ext cx="11832709" cy="4477829"/>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14 :05 – 15 :00</a:t>
            </a:r>
            <a:r>
              <a:rPr lang="fr-FR"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Recherche et innovation Cyber, partenariat privé / public </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614488">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1614488">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 Eric DUPUIS, Chief Security Officer (Directeur Sécurité), Directeur Orange </a:t>
            </a:r>
            <a:r>
              <a:rPr lang="fr-FR" dirty="0" err="1">
                <a:latin typeface="Calibri" panose="020F0502020204030204" pitchFamily="34" charset="0"/>
                <a:ea typeface="Calibri" panose="020F0502020204030204" pitchFamily="34" charset="0"/>
                <a:cs typeface="Times New Roman" panose="02020603050405020304" pitchFamily="18" charset="0"/>
              </a:rPr>
              <a:t>Cyberdefense</a:t>
            </a:r>
            <a:r>
              <a:rPr lang="fr-FR" dirty="0">
                <a:latin typeface="Calibri" panose="020F0502020204030204" pitchFamily="34" charset="0"/>
                <a:ea typeface="Calibri" panose="020F0502020204030204" pitchFamily="34" charset="0"/>
                <a:cs typeface="Times New Roman" panose="02020603050405020304" pitchFamily="18" charset="0"/>
              </a:rPr>
              <a:t> Grand OUEST</a:t>
            </a:r>
          </a:p>
          <a:p>
            <a:pPr marL="1614488">
              <a:lnSpc>
                <a:spcPct val="107000"/>
              </a:lnSpc>
              <a:spcAft>
                <a:spcPts val="800"/>
              </a:spcAft>
            </a:pPr>
            <a:r>
              <a:rPr lang="fr-FR" dirty="0"/>
              <a:t>Après avoir dirigé le pôle Consulting &amp; Services activité « Audit, Conseil, et Expertise »  cybersécurité et confiance numérique d’Orange Business Services et occupé différents postes dans des entreprises de services numériques, il a rejoint le groupe Orange en 2011.</a:t>
            </a:r>
          </a:p>
          <a:p>
            <a:pPr marL="1614488">
              <a:lnSpc>
                <a:spcPct val="107000"/>
              </a:lnSpc>
              <a:spcAft>
                <a:spcPts val="800"/>
              </a:spcAft>
            </a:pPr>
            <a:r>
              <a:rPr lang="fr-FR" dirty="0"/>
              <a:t>Ingénieur des corps techniques de l’armement, il a exercé pendant plusieurs années à la Délégation Générale pour l’Armement dans les domaines du renseignement, de la lutte informatique et de la Cyberdéfense. Il y a en particulier développé des services d’expertises en menaces informatiques &amp; télécom au profit de différents services du ministère de la défense. </a:t>
            </a:r>
          </a:p>
          <a:p>
            <a:pPr marL="1614488">
              <a:lnSpc>
                <a:spcPct val="107000"/>
              </a:lnSpc>
              <a:spcAft>
                <a:spcPts val="800"/>
              </a:spcAft>
            </a:pPr>
            <a:r>
              <a:rPr lang="fr-FR" dirty="0"/>
              <a:t>Ingénieur du Conservatoire National des Art et Métiers, il y enseigne aussi l’ingénierie et la sécurité des logiciels.  Auditeur IHEDN de la 50ième Session Armement et Economie de Défense, Chercheur associé à l’Institut Mines et Télécom,  Lieutenant-colonel réserviste citoyen Cyberdéfense pour la Gendarmerie.</a:t>
            </a:r>
          </a:p>
        </p:txBody>
      </p:sp>
      <p:pic>
        <p:nvPicPr>
          <p:cNvPr id="8" name="Picture 7">
            <a:extLst>
              <a:ext uri="{FF2B5EF4-FFF2-40B4-BE49-F238E27FC236}">
                <a16:creationId xmlns:a16="http://schemas.microsoft.com/office/drawing/2014/main" id="{BB7418A0-609A-4102-AEFF-7D72EA2270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3390" y="134247"/>
            <a:ext cx="2711306" cy="1045956"/>
          </a:xfrm>
          <a:prstGeom prst="rect">
            <a:avLst/>
          </a:prstGeom>
          <a:noFill/>
          <a:ln>
            <a:noFill/>
          </a:ln>
        </p:spPr>
      </p:pic>
      <p:sp>
        <p:nvSpPr>
          <p:cNvPr id="3" name="Slide Number Placeholder 2">
            <a:extLst>
              <a:ext uri="{FF2B5EF4-FFF2-40B4-BE49-F238E27FC236}">
                <a16:creationId xmlns:a16="http://schemas.microsoft.com/office/drawing/2014/main" id="{3C182788-E7BF-4D10-93EB-C152C3E652D7}"/>
              </a:ext>
            </a:extLst>
          </p:cNvPr>
          <p:cNvSpPr>
            <a:spLocks noGrp="1"/>
          </p:cNvSpPr>
          <p:nvPr>
            <p:ph type="sldNum" sz="quarter" idx="12"/>
          </p:nvPr>
        </p:nvSpPr>
        <p:spPr/>
        <p:txBody>
          <a:bodyPr/>
          <a:lstStyle/>
          <a:p>
            <a:fld id="{57783441-1C93-4F85-B017-013C0D9B34CB}" type="slidenum">
              <a:rPr lang="fr-FR" smtClean="0"/>
              <a:t>15</a:t>
            </a:fld>
            <a:endParaRPr lang="fr-FR" dirty="0"/>
          </a:p>
        </p:txBody>
      </p:sp>
      <p:sp>
        <p:nvSpPr>
          <p:cNvPr id="12" name="Slide Number Placeholder 3">
            <a:extLst>
              <a:ext uri="{FF2B5EF4-FFF2-40B4-BE49-F238E27FC236}">
                <a16:creationId xmlns:a16="http://schemas.microsoft.com/office/drawing/2014/main" id="{53E0555F-449E-410D-908C-D7F0A261657F}"/>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pic>
        <p:nvPicPr>
          <p:cNvPr id="7" name="Picture 6">
            <a:extLst>
              <a:ext uri="{FF2B5EF4-FFF2-40B4-BE49-F238E27FC236}">
                <a16:creationId xmlns:a16="http://schemas.microsoft.com/office/drawing/2014/main" id="{D660EF2A-F283-477F-9E2D-BE3837C91631}"/>
              </a:ext>
            </a:extLst>
          </p:cNvPr>
          <p:cNvPicPr>
            <a:picLocks noChangeAspect="1"/>
          </p:cNvPicPr>
          <p:nvPr/>
        </p:nvPicPr>
        <p:blipFill rotWithShape="1">
          <a:blip r:embed="rId5">
            <a:extLst>
              <a:ext uri="{28A0092B-C50C-407E-A947-70E740481C1C}">
                <a14:useLocalDpi xmlns:a14="http://schemas.microsoft.com/office/drawing/2010/main" val="0"/>
              </a:ext>
            </a:extLst>
          </a:blip>
          <a:srcRect l="8929" t="13943" b="4450"/>
          <a:stretch/>
        </p:blipFill>
        <p:spPr>
          <a:xfrm>
            <a:off x="359292" y="2722248"/>
            <a:ext cx="1469836" cy="2107328"/>
          </a:xfrm>
          <a:prstGeom prst="rect">
            <a:avLst/>
          </a:prstGeom>
        </p:spPr>
      </p:pic>
      <p:graphicFrame>
        <p:nvGraphicFramePr>
          <p:cNvPr id="2" name="Object 1">
            <a:extLst>
              <a:ext uri="{FF2B5EF4-FFF2-40B4-BE49-F238E27FC236}">
                <a16:creationId xmlns:a16="http://schemas.microsoft.com/office/drawing/2014/main" id="{F2CB34A0-6901-4A36-AF4F-E8E7EC4A7A6D}"/>
              </a:ext>
            </a:extLst>
          </p:cNvPr>
          <p:cNvGraphicFramePr>
            <a:graphicFrameLocks noChangeAspect="1"/>
          </p:cNvGraphicFramePr>
          <p:nvPr>
            <p:extLst>
              <p:ext uri="{D42A27DB-BD31-4B8C-83A1-F6EECF244321}">
                <p14:modId xmlns:p14="http://schemas.microsoft.com/office/powerpoint/2010/main" val="316926343"/>
              </p:ext>
            </p:extLst>
          </p:nvPr>
        </p:nvGraphicFramePr>
        <p:xfrm>
          <a:off x="708212" y="5300795"/>
          <a:ext cx="914400" cy="771525"/>
        </p:xfrm>
        <a:graphic>
          <a:graphicData uri="http://schemas.openxmlformats.org/presentationml/2006/ole">
            <mc:AlternateContent xmlns:mc="http://schemas.openxmlformats.org/markup-compatibility/2006">
              <mc:Choice xmlns:v="urn:schemas-microsoft-com:vml" Requires="v">
                <p:oleObj spid="_x0000_s7171" name="Acrobat Document" showAsIcon="1" r:id="rId6" imgW="914400" imgH="771480" progId="AcroExch.Document.DC">
                  <p:embed/>
                </p:oleObj>
              </mc:Choice>
              <mc:Fallback>
                <p:oleObj name="Acrobat Document" showAsIcon="1" r:id="rId6" imgW="914400" imgH="771480" progId="AcroExch.Document.DC">
                  <p:embed/>
                  <p:pic>
                    <p:nvPicPr>
                      <p:cNvPr id="2" name="Object 1">
                        <a:extLst>
                          <a:ext uri="{FF2B5EF4-FFF2-40B4-BE49-F238E27FC236}">
                            <a16:creationId xmlns:a16="http://schemas.microsoft.com/office/drawing/2014/main" id="{F2CB34A0-6901-4A36-AF4F-E8E7EC4A7A6D}"/>
                          </a:ext>
                        </a:extLst>
                      </p:cNvPr>
                      <p:cNvPicPr/>
                      <p:nvPr/>
                    </p:nvPicPr>
                    <p:blipFill>
                      <a:blip r:embed="rId7"/>
                      <a:stretch>
                        <a:fillRect/>
                      </a:stretch>
                    </p:blipFill>
                    <p:spPr>
                      <a:xfrm>
                        <a:off x="708212" y="530079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39335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CCED7F5-9C8A-40D4-8C70-35EA1D1D770A}"/>
              </a:ext>
            </a:extLst>
          </p:cNvPr>
          <p:cNvSpPr/>
          <p:nvPr/>
        </p:nvSpPr>
        <p:spPr>
          <a:xfrm>
            <a:off x="249044" y="1314450"/>
            <a:ext cx="11832709" cy="1832105"/>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14 :05 – 15 :00</a:t>
            </a:r>
            <a:r>
              <a:rPr lang="fr-FR"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fr-FR" sz="2000" b="1" dirty="0">
                <a:latin typeface="Calibri" panose="020F0502020204030204" pitchFamily="34" charset="0"/>
                <a:ea typeface="Calibri" panose="020F0502020204030204" pitchFamily="34" charset="0"/>
                <a:cs typeface="Times New Roman" panose="02020603050405020304" pitchFamily="18" charset="0"/>
              </a:rPr>
              <a:t>Comment mettre à profit l’intelligence artificielle au service de la Cybersécurité des réseaux ?</a:t>
            </a:r>
            <a:endParaRPr lang="fr-FR" b="1" dirty="0">
              <a:latin typeface="Calibri" panose="020F0502020204030204" pitchFamily="34" charset="0"/>
              <a:ea typeface="Calibri" panose="020F0502020204030204" pitchFamily="34" charset="0"/>
              <a:cs typeface="Times New Roman" panose="02020603050405020304" pitchFamily="18" charset="0"/>
            </a:endParaRPr>
          </a:p>
          <a:p>
            <a:pPr marL="1614488">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par </a:t>
            </a:r>
            <a:r>
              <a:rPr lang="fr-FR" dirty="0">
                <a:latin typeface="Calibri" panose="020F0502020204030204" pitchFamily="34" charset="0"/>
                <a:cs typeface="Times New Roman" panose="02020603050405020304" pitchFamily="18" charset="0"/>
              </a:rPr>
              <a:t>M. Nicolas NOEL</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dirty="0"/>
              <a:t>Expert Sécurité avec plus de 10 ans d’expérience. Nicolas travaille au sein des équipes d’Engineering d’Orange </a:t>
            </a:r>
            <a:r>
              <a:rPr lang="fr-FR" dirty="0" err="1"/>
              <a:t>CyberDefense</a:t>
            </a:r>
            <a:r>
              <a:rPr lang="fr-FR" dirty="0"/>
              <a:t> sur les sujets d’Innovation et de Machine Learning appliqués à la gestion des Incidents de Sécurité.</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B7418A0-609A-4102-AEFF-7D72EA2270B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3390" y="134247"/>
            <a:ext cx="2711306" cy="1045956"/>
          </a:xfrm>
          <a:prstGeom prst="rect">
            <a:avLst/>
          </a:prstGeom>
          <a:noFill/>
          <a:ln>
            <a:noFill/>
          </a:ln>
        </p:spPr>
      </p:pic>
      <p:sp>
        <p:nvSpPr>
          <p:cNvPr id="3" name="Slide Number Placeholder 2">
            <a:extLst>
              <a:ext uri="{FF2B5EF4-FFF2-40B4-BE49-F238E27FC236}">
                <a16:creationId xmlns:a16="http://schemas.microsoft.com/office/drawing/2014/main" id="{3C182788-E7BF-4D10-93EB-C152C3E652D7}"/>
              </a:ext>
            </a:extLst>
          </p:cNvPr>
          <p:cNvSpPr>
            <a:spLocks noGrp="1"/>
          </p:cNvSpPr>
          <p:nvPr>
            <p:ph type="sldNum" sz="quarter" idx="12"/>
          </p:nvPr>
        </p:nvSpPr>
        <p:spPr/>
        <p:txBody>
          <a:bodyPr/>
          <a:lstStyle/>
          <a:p>
            <a:fld id="{57783441-1C93-4F85-B017-013C0D9B34CB}" type="slidenum">
              <a:rPr lang="fr-FR" smtClean="0"/>
              <a:t>16</a:t>
            </a:fld>
            <a:endParaRPr lang="fr-FR" dirty="0"/>
          </a:p>
        </p:txBody>
      </p:sp>
      <p:pic>
        <p:nvPicPr>
          <p:cNvPr id="7" name="Picture 6">
            <a:extLst>
              <a:ext uri="{FF2B5EF4-FFF2-40B4-BE49-F238E27FC236}">
                <a16:creationId xmlns:a16="http://schemas.microsoft.com/office/drawing/2014/main" id="{B3BD9921-7D65-47FA-903A-B0F77F15623D}"/>
              </a:ext>
            </a:extLst>
          </p:cNvPr>
          <p:cNvPicPr>
            <a:picLocks noChangeAspect="1"/>
          </p:cNvPicPr>
          <p:nvPr/>
        </p:nvPicPr>
        <p:blipFill>
          <a:blip r:embed="rId6"/>
          <a:stretch>
            <a:fillRect/>
          </a:stretch>
        </p:blipFill>
        <p:spPr>
          <a:xfrm>
            <a:off x="361688" y="4323150"/>
            <a:ext cx="1220400" cy="1220400"/>
          </a:xfrm>
          <a:prstGeom prst="rect">
            <a:avLst/>
          </a:prstGeom>
        </p:spPr>
      </p:pic>
      <p:pic>
        <p:nvPicPr>
          <p:cNvPr id="9" name="Picture 8">
            <a:extLst>
              <a:ext uri="{FF2B5EF4-FFF2-40B4-BE49-F238E27FC236}">
                <a16:creationId xmlns:a16="http://schemas.microsoft.com/office/drawing/2014/main" id="{1179A0D2-89D2-4AE4-AC51-21F12BDA0D24}"/>
              </a:ext>
            </a:extLst>
          </p:cNvPr>
          <p:cNvPicPr>
            <a:picLocks noChangeAspect="1"/>
          </p:cNvPicPr>
          <p:nvPr/>
        </p:nvPicPr>
        <p:blipFill>
          <a:blip r:embed="rId7"/>
          <a:stretch>
            <a:fillRect/>
          </a:stretch>
        </p:blipFill>
        <p:spPr>
          <a:xfrm>
            <a:off x="360714" y="2165199"/>
            <a:ext cx="1221374" cy="1221374"/>
          </a:xfrm>
          <a:prstGeom prst="rect">
            <a:avLst/>
          </a:prstGeom>
        </p:spPr>
      </p:pic>
      <p:sp>
        <p:nvSpPr>
          <p:cNvPr id="10" name="Rectangle 9">
            <a:extLst>
              <a:ext uri="{FF2B5EF4-FFF2-40B4-BE49-F238E27FC236}">
                <a16:creationId xmlns:a16="http://schemas.microsoft.com/office/drawing/2014/main" id="{ACCED7F5-9C8A-40D4-8C70-35EA1D1D770A}"/>
              </a:ext>
            </a:extLst>
          </p:cNvPr>
          <p:cNvSpPr/>
          <p:nvPr/>
        </p:nvSpPr>
        <p:spPr>
          <a:xfrm>
            <a:off x="249044" y="3833851"/>
            <a:ext cx="11832709" cy="1709699"/>
          </a:xfrm>
          <a:prstGeom prst="rect">
            <a:avLst/>
          </a:prstGeom>
        </p:spPr>
        <p:txBody>
          <a:bodyPr wrap="square">
            <a:spAutoFit/>
          </a:bodyPr>
          <a:lstStyle/>
          <a:p>
            <a:pPr>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	</a:t>
            </a:r>
            <a:r>
              <a:rPr lang="fr-FR" sz="2000" b="1" dirty="0">
                <a:latin typeface="Calibri" panose="020F0502020204030204" pitchFamily="34" charset="0"/>
                <a:ea typeface="Calibri" panose="020F0502020204030204" pitchFamily="34" charset="0"/>
                <a:cs typeface="Times New Roman" panose="02020603050405020304" pitchFamily="18" charset="0"/>
              </a:rPr>
              <a:t>Innovations et usages numériques par M. Philippe CALVET pour Orange </a:t>
            </a:r>
            <a:r>
              <a:rPr lang="fr-FR" sz="2000" b="1" dirty="0" err="1">
                <a:latin typeface="Calibri" panose="020F0502020204030204" pitchFamily="34" charset="0"/>
                <a:ea typeface="Calibri" panose="020F0502020204030204" pitchFamily="34" charset="0"/>
                <a:cs typeface="Times New Roman" panose="02020603050405020304" pitchFamily="18" charset="0"/>
              </a:rPr>
              <a:t>Labs</a:t>
            </a:r>
            <a:r>
              <a:rPr lang="fr-FR" sz="2000" b="1" dirty="0">
                <a:latin typeface="Calibri" panose="020F0502020204030204" pitchFamily="34" charset="0"/>
                <a:ea typeface="Calibri" panose="020F0502020204030204" pitchFamily="34" charset="0"/>
                <a:cs typeface="Times New Roman" panose="02020603050405020304" pitchFamily="18" charset="0"/>
              </a:rPr>
              <a:t> Services – Security</a:t>
            </a:r>
          </a:p>
          <a:p>
            <a:pPr marL="1614488">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Chair du groupe business de HGI fédérant les opérateurs européens, il participe à l'émergence et développement de technologies aujourd'hui embarqué dans la Livebox : module DECT CAT </a:t>
            </a:r>
            <a:r>
              <a:rPr lang="fr-FR" dirty="0" err="1">
                <a:latin typeface="Calibri" panose="020F0502020204030204" pitchFamily="34" charset="0"/>
                <a:ea typeface="Calibri" panose="020F0502020204030204" pitchFamily="34" charset="0"/>
                <a:cs typeface="Times New Roman" panose="02020603050405020304" pitchFamily="18" charset="0"/>
              </a:rPr>
              <a:t>iq</a:t>
            </a:r>
            <a:r>
              <a:rPr lang="fr-FR" dirty="0">
                <a:latin typeface="Calibri" panose="020F0502020204030204" pitchFamily="34" charset="0"/>
                <a:ea typeface="Calibri" panose="020F0502020204030204" pitchFamily="34" charset="0"/>
                <a:cs typeface="Times New Roman" panose="02020603050405020304" pitchFamily="18" charset="0"/>
              </a:rPr>
              <a:t> , module </a:t>
            </a:r>
            <a:r>
              <a:rPr lang="fr-FR" dirty="0" err="1">
                <a:latin typeface="Calibri" panose="020F0502020204030204" pitchFamily="34" charset="0"/>
                <a:ea typeface="Calibri" panose="020F0502020204030204" pitchFamily="34" charset="0"/>
                <a:cs typeface="Times New Roman" panose="02020603050405020304" pitchFamily="18" charset="0"/>
              </a:rPr>
              <a:t>Qos</a:t>
            </a:r>
            <a:r>
              <a:rPr lang="fr-FR" dirty="0">
                <a:latin typeface="Calibri" panose="020F0502020204030204" pitchFamily="34" charset="0"/>
                <a:ea typeface="Calibri" panose="020F0502020204030204" pitchFamily="34" charset="0"/>
                <a:cs typeface="Times New Roman" panose="02020603050405020304" pitchFamily="18" charset="0"/>
              </a:rPr>
              <a:t>, certification fibre. Depuis 2015, il prend la direction de l'équipe NCP (Network, </a:t>
            </a:r>
            <a:r>
              <a:rPr lang="fr-FR" dirty="0" err="1">
                <a:latin typeface="Calibri" panose="020F0502020204030204" pitchFamily="34" charset="0"/>
                <a:ea typeface="Calibri" panose="020F0502020204030204" pitchFamily="34" charset="0"/>
                <a:cs typeface="Times New Roman" panose="02020603050405020304" pitchFamily="18" charset="0"/>
              </a:rPr>
              <a:t>Cybersecurité</a:t>
            </a:r>
            <a:r>
              <a:rPr lang="fr-FR" dirty="0">
                <a:latin typeface="Calibri" panose="020F0502020204030204" pitchFamily="34" charset="0"/>
                <a:ea typeface="Calibri" panose="020F0502020204030204" pitchFamily="34" charset="0"/>
                <a:cs typeface="Times New Roman" panose="02020603050405020304" pitchFamily="18" charset="0"/>
              </a:rPr>
              <a:t> &amp; </a:t>
            </a:r>
            <a:r>
              <a:rPr lang="fr-FR" dirty="0" err="1">
                <a:latin typeface="Calibri" panose="020F0502020204030204" pitchFamily="34" charset="0"/>
                <a:ea typeface="Calibri" panose="020F0502020204030204" pitchFamily="34" charset="0"/>
                <a:cs typeface="Times New Roman" panose="02020603050405020304" pitchFamily="18" charset="0"/>
              </a:rPr>
              <a:t>Privacy</a:t>
            </a:r>
            <a:r>
              <a:rPr lang="fr-FR" dirty="0">
                <a:latin typeface="Calibri" panose="020F0502020204030204" pitchFamily="34" charset="0"/>
                <a:ea typeface="Calibri" panose="020F0502020204030204" pitchFamily="34" charset="0"/>
                <a:cs typeface="Times New Roman" panose="02020603050405020304" pitchFamily="18" charset="0"/>
              </a:rPr>
              <a:t>) au sein du département sécurité d'Orange </a:t>
            </a:r>
            <a:r>
              <a:rPr lang="fr-FR" dirty="0" err="1">
                <a:latin typeface="Calibri" panose="020F0502020204030204" pitchFamily="34" charset="0"/>
                <a:ea typeface="Calibri" panose="020F0502020204030204" pitchFamily="34" charset="0"/>
                <a:cs typeface="Times New Roman" panose="02020603050405020304" pitchFamily="18" charset="0"/>
              </a:rPr>
              <a:t>Labs</a:t>
            </a:r>
            <a:r>
              <a:rPr lang="fr-FR" dirty="0">
                <a:latin typeface="Calibri" panose="020F0502020204030204" pitchFamily="34" charset="0"/>
                <a:ea typeface="Calibri" panose="020F0502020204030204" pitchFamily="34" charset="0"/>
                <a:cs typeface="Times New Roman" panose="02020603050405020304" pitchFamily="18" charset="0"/>
              </a:rPr>
              <a:t> Services.</a:t>
            </a:r>
          </a:p>
        </p:txBody>
      </p:sp>
      <p:graphicFrame>
        <p:nvGraphicFramePr>
          <p:cNvPr id="2" name="Object 1">
            <a:extLst>
              <a:ext uri="{FF2B5EF4-FFF2-40B4-BE49-F238E27FC236}">
                <a16:creationId xmlns:a16="http://schemas.microsoft.com/office/drawing/2014/main" id="{8D2C1F34-0BEB-4A89-8937-1B32A3ED97F5}"/>
              </a:ext>
            </a:extLst>
          </p:cNvPr>
          <p:cNvGraphicFramePr>
            <a:graphicFrameLocks noChangeAspect="1"/>
          </p:cNvGraphicFramePr>
          <p:nvPr>
            <p:extLst>
              <p:ext uri="{D42A27DB-BD31-4B8C-83A1-F6EECF244321}">
                <p14:modId xmlns:p14="http://schemas.microsoft.com/office/powerpoint/2010/main" val="63894086"/>
              </p:ext>
            </p:extLst>
          </p:nvPr>
        </p:nvGraphicFramePr>
        <p:xfrm>
          <a:off x="514201" y="5780834"/>
          <a:ext cx="914400" cy="771525"/>
        </p:xfrm>
        <a:graphic>
          <a:graphicData uri="http://schemas.openxmlformats.org/presentationml/2006/ole">
            <mc:AlternateContent xmlns:mc="http://schemas.openxmlformats.org/markup-compatibility/2006">
              <mc:Choice xmlns:v="urn:schemas-microsoft-com:vml" Requires="v">
                <p:oleObj spid="_x0000_s8195" name="Acrobat Document" showAsIcon="1" r:id="rId8" imgW="914400" imgH="771480" progId="AcroExch.Document.DC">
                  <p:embed/>
                </p:oleObj>
              </mc:Choice>
              <mc:Fallback>
                <p:oleObj name="Acrobat Document" showAsIcon="1" r:id="rId8" imgW="914400" imgH="771480" progId="AcroExch.Document.DC">
                  <p:embed/>
                  <p:pic>
                    <p:nvPicPr>
                      <p:cNvPr id="2" name="Object 1">
                        <a:extLst>
                          <a:ext uri="{FF2B5EF4-FFF2-40B4-BE49-F238E27FC236}">
                            <a16:creationId xmlns:a16="http://schemas.microsoft.com/office/drawing/2014/main" id="{8D2C1F34-0BEB-4A89-8937-1B32A3ED97F5}"/>
                          </a:ext>
                        </a:extLst>
                      </p:cNvPr>
                      <p:cNvPicPr/>
                      <p:nvPr/>
                    </p:nvPicPr>
                    <p:blipFill>
                      <a:blip r:embed="rId9"/>
                      <a:stretch>
                        <a:fillRect/>
                      </a:stretch>
                    </p:blipFill>
                    <p:spPr>
                      <a:xfrm>
                        <a:off x="514201" y="5780834"/>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36102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E10A4829-4552-4F3D-87C9-453911F6C8D0}"/>
              </a:ext>
            </a:extLst>
          </p:cNvPr>
          <p:cNvGraphicFramePr>
            <a:graphicFrameLocks noGrp="1"/>
          </p:cNvGraphicFramePr>
          <p:nvPr/>
        </p:nvGraphicFramePr>
        <p:xfrm>
          <a:off x="0" y="0"/>
          <a:ext cx="7391400" cy="1314450"/>
        </p:xfrm>
        <a:graphic>
          <a:graphicData uri="http://schemas.openxmlformats.org/drawingml/2006/table">
            <a:tbl>
              <a:tblPr firstRow="1" bandRow="1">
                <a:tableStyleId>{5C22544A-7EE6-4342-B048-85BDC9FD1C3A}</a:tableStyleId>
              </a:tblPr>
              <a:tblGrid>
                <a:gridCol w="7391400">
                  <a:extLst>
                    <a:ext uri="{9D8B030D-6E8A-4147-A177-3AD203B41FA5}">
                      <a16:colId xmlns:a16="http://schemas.microsoft.com/office/drawing/2014/main" val="1762247118"/>
                    </a:ext>
                  </a:extLst>
                </a:gridCol>
              </a:tblGrid>
              <a:tr h="1314450">
                <a:tc>
                  <a:txBody>
                    <a:bodyPr/>
                    <a:lstStyle/>
                    <a:p>
                      <a:pPr algn="ctr">
                        <a:lnSpc>
                          <a:spcPct val="150000"/>
                        </a:lnSpc>
                      </a:pPr>
                      <a:r>
                        <a:rPr lang="fr-FR" sz="3600" b="0" dirty="0">
                          <a:solidFill>
                            <a:schemeClr val="tx1"/>
                          </a:solidFill>
                        </a:rPr>
                        <a:t>Pause Café</a:t>
                      </a:r>
                    </a:p>
                  </a:txBody>
                  <a:tcPr>
                    <a:solidFill>
                      <a:schemeClr val="bg1"/>
                    </a:solidFill>
                  </a:tcPr>
                </a:tc>
                <a:extLst>
                  <a:ext uri="{0D108BD9-81ED-4DB2-BD59-A6C34878D82A}">
                    <a16:rowId xmlns:a16="http://schemas.microsoft.com/office/drawing/2014/main" val="4272070004"/>
                  </a:ext>
                </a:extLst>
              </a:tr>
            </a:tbl>
          </a:graphicData>
        </a:graphic>
      </p:graphicFrame>
      <p:sp>
        <p:nvSpPr>
          <p:cNvPr id="7" name="Rectangle 6">
            <a:extLst>
              <a:ext uri="{FF2B5EF4-FFF2-40B4-BE49-F238E27FC236}">
                <a16:creationId xmlns:a16="http://schemas.microsoft.com/office/drawing/2014/main" id="{478D92E5-C487-4095-B97F-233243284EC7}"/>
              </a:ext>
            </a:extLst>
          </p:cNvPr>
          <p:cNvSpPr/>
          <p:nvPr/>
        </p:nvSpPr>
        <p:spPr>
          <a:xfrm>
            <a:off x="3861000" y="2955057"/>
            <a:ext cx="3342687" cy="784702"/>
          </a:xfrm>
          <a:prstGeom prst="rect">
            <a:avLst/>
          </a:prstGeom>
        </p:spPr>
        <p:txBody>
          <a:bodyPr wrap="square">
            <a:spAutoFit/>
          </a:bodyPr>
          <a:lstStyle/>
          <a:p>
            <a:pPr>
              <a:lnSpc>
                <a:spcPct val="107000"/>
              </a:lnSpc>
              <a:spcAft>
                <a:spcPts val="800"/>
              </a:spcAft>
            </a:pPr>
            <a:r>
              <a:rPr lang="fr-FR" sz="4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15:00 – 15:30</a:t>
            </a:r>
            <a:endParaRPr lang="fr-FR"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5B336E9-DA5B-4F6E-8209-7F9CC2C2B0CC}"/>
              </a:ext>
            </a:extLst>
          </p:cNvPr>
          <p:cNvSpPr>
            <a:spLocks noGrp="1"/>
          </p:cNvSpPr>
          <p:nvPr>
            <p:ph type="sldNum" sz="quarter" idx="12"/>
          </p:nvPr>
        </p:nvSpPr>
        <p:spPr/>
        <p:txBody>
          <a:bodyPr/>
          <a:lstStyle/>
          <a:p>
            <a:fld id="{57783441-1C93-4F85-B017-013C0D9B34CB}" type="slidenum">
              <a:rPr lang="fr-FR" smtClean="0"/>
              <a:t>17</a:t>
            </a:fld>
            <a:endParaRPr lang="fr-FR" dirty="0"/>
          </a:p>
        </p:txBody>
      </p:sp>
      <p:pic>
        <p:nvPicPr>
          <p:cNvPr id="9" name="Picture 8">
            <a:extLst>
              <a:ext uri="{FF2B5EF4-FFF2-40B4-BE49-F238E27FC236}">
                <a16:creationId xmlns:a16="http://schemas.microsoft.com/office/drawing/2014/main" id="{814FF5EF-53D3-42FB-A18B-C5ABD6888CBE}"/>
              </a:ext>
            </a:extLst>
          </p:cNvPr>
          <p:cNvPicPr>
            <a:picLocks noChangeAspect="1"/>
          </p:cNvPicPr>
          <p:nvPr/>
        </p:nvPicPr>
        <p:blipFill>
          <a:blip r:embed="rId3"/>
          <a:stretch>
            <a:fillRect/>
          </a:stretch>
        </p:blipFill>
        <p:spPr>
          <a:xfrm>
            <a:off x="9793123" y="4112909"/>
            <a:ext cx="2237043" cy="2608566"/>
          </a:xfrm>
          <a:prstGeom prst="rect">
            <a:avLst/>
          </a:prstGeom>
        </p:spPr>
      </p:pic>
      <p:pic>
        <p:nvPicPr>
          <p:cNvPr id="10" name="Picture 9">
            <a:extLst>
              <a:ext uri="{FF2B5EF4-FFF2-40B4-BE49-F238E27FC236}">
                <a16:creationId xmlns:a16="http://schemas.microsoft.com/office/drawing/2014/main" id="{1D63C0BA-0427-441D-92FB-694C42E28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1" name="Picture 4" descr="Résultat de recherche d'images pour &quot;orange cyberdefense&quot;">
            <a:extLst>
              <a:ext uri="{FF2B5EF4-FFF2-40B4-BE49-F238E27FC236}">
                <a16:creationId xmlns:a16="http://schemas.microsoft.com/office/drawing/2014/main" id="{34C527E6-CCE6-45A5-B45F-6CC43FFF0E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63DA21E1-FFAD-4C57-AA48-24B19B504CFF}"/>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spTree>
    <p:extLst>
      <p:ext uri="{BB962C8B-B14F-4D97-AF65-F5344CB8AC3E}">
        <p14:creationId xmlns:p14="http://schemas.microsoft.com/office/powerpoint/2010/main" val="2931174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E10A4829-4552-4F3D-87C9-453911F6C8D0}"/>
              </a:ext>
            </a:extLst>
          </p:cNvPr>
          <p:cNvGraphicFramePr>
            <a:graphicFrameLocks noGrp="1"/>
          </p:cNvGraphicFramePr>
          <p:nvPr>
            <p:extLst>
              <p:ext uri="{D42A27DB-BD31-4B8C-83A1-F6EECF244321}">
                <p14:modId xmlns:p14="http://schemas.microsoft.com/office/powerpoint/2010/main" val="555255954"/>
              </p:ext>
            </p:extLst>
          </p:nvPr>
        </p:nvGraphicFramePr>
        <p:xfrm>
          <a:off x="0" y="0"/>
          <a:ext cx="7391400" cy="1314450"/>
        </p:xfrm>
        <a:graphic>
          <a:graphicData uri="http://schemas.openxmlformats.org/drawingml/2006/table">
            <a:tbl>
              <a:tblPr firstRow="1" bandRow="1">
                <a:tableStyleId>{5C22544A-7EE6-4342-B048-85BDC9FD1C3A}</a:tableStyleId>
              </a:tblPr>
              <a:tblGrid>
                <a:gridCol w="7391400">
                  <a:extLst>
                    <a:ext uri="{9D8B030D-6E8A-4147-A177-3AD203B41FA5}">
                      <a16:colId xmlns:a16="http://schemas.microsoft.com/office/drawing/2014/main" val="1762247118"/>
                    </a:ext>
                  </a:extLst>
                </a:gridCol>
              </a:tblGrid>
              <a:tr h="1314450">
                <a:tc>
                  <a:txBody>
                    <a:bodyPr/>
                    <a:lstStyle/>
                    <a:p>
                      <a:pPr algn="ctr">
                        <a:lnSpc>
                          <a:spcPct val="100000"/>
                        </a:lnSpc>
                      </a:pPr>
                      <a:r>
                        <a:rPr lang="fr-FR" sz="2800" b="0" dirty="0">
                          <a:solidFill>
                            <a:schemeClr val="tx1"/>
                          </a:solidFill>
                        </a:rPr>
                        <a:t>Signature de la convention de la chaire Cyber navale</a:t>
                      </a:r>
                    </a:p>
                  </a:txBody>
                  <a:tcPr anchor="ctr">
                    <a:solidFill>
                      <a:schemeClr val="bg1"/>
                    </a:solidFill>
                  </a:tcPr>
                </a:tc>
                <a:extLst>
                  <a:ext uri="{0D108BD9-81ED-4DB2-BD59-A6C34878D82A}">
                    <a16:rowId xmlns:a16="http://schemas.microsoft.com/office/drawing/2014/main" val="4272070004"/>
                  </a:ext>
                </a:extLst>
              </a:tr>
            </a:tbl>
          </a:graphicData>
        </a:graphic>
      </p:graphicFrame>
      <p:sp>
        <p:nvSpPr>
          <p:cNvPr id="4" name="Rectangle 3">
            <a:extLst>
              <a:ext uri="{FF2B5EF4-FFF2-40B4-BE49-F238E27FC236}">
                <a16:creationId xmlns:a16="http://schemas.microsoft.com/office/drawing/2014/main" id="{7F60C920-50ED-4256-BBCF-757C65B03BD9}"/>
              </a:ext>
            </a:extLst>
          </p:cNvPr>
          <p:cNvSpPr/>
          <p:nvPr/>
        </p:nvSpPr>
        <p:spPr>
          <a:xfrm>
            <a:off x="759153" y="2236131"/>
            <a:ext cx="11203258" cy="2690737"/>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cs typeface="Times New Roman" panose="02020603050405020304" pitchFamily="18" charset="0"/>
              </a:rPr>
              <a:t>L’ENSTA Bretagne rejoint la chaire de cyberdéfense des systèmes navals qui implique déjà l’École navale, IMT Atlantique, Naval Group et Thales.</a:t>
            </a:r>
          </a:p>
          <a:p>
            <a:pPr>
              <a:lnSpc>
                <a:spcPct val="107000"/>
              </a:lnSpc>
              <a:spcAft>
                <a:spcPts val="800"/>
              </a:spcAft>
            </a:pPr>
            <a:r>
              <a:rPr lang="fr-FR" sz="2000" dirty="0">
                <a:solidFill>
                  <a:srgbClr val="002060"/>
                </a:solidFill>
                <a:latin typeface="Calibri" panose="020F0502020204030204" pitchFamily="34" charset="0"/>
                <a:cs typeface="Times New Roman" panose="02020603050405020304" pitchFamily="18" charset="0"/>
              </a:rPr>
              <a:t>Créée en 2014 sous tutelle de la Marine nationale dans le cadre du plan d’action cyber décidé par le Ministre, la chaire Cyber navale bénéficie ainsi d’une légitimité véritable dans le domaine naval.</a:t>
            </a:r>
          </a:p>
          <a:p>
            <a:pPr>
              <a:lnSpc>
                <a:spcPct val="107000"/>
              </a:lnSpc>
              <a:spcAft>
                <a:spcPts val="800"/>
              </a:spcAft>
            </a:pPr>
            <a:r>
              <a:rPr lang="fr-FR" sz="2000" dirty="0">
                <a:solidFill>
                  <a:srgbClr val="002060"/>
                </a:solidFill>
                <a:latin typeface="Calibri" panose="020F0502020204030204" pitchFamily="34" charset="0"/>
                <a:cs typeface="Times New Roman" panose="02020603050405020304" pitchFamily="18" charset="0"/>
              </a:rPr>
              <a:t>Les 2 partenaires industriels (leaders de leur secteur) et les quinze enseignants chercheurs (experts scientifiques en cyberdéfense) confortent l’expertise cyber de la chaire.</a:t>
            </a:r>
          </a:p>
          <a:p>
            <a:pPr>
              <a:lnSpc>
                <a:spcPct val="107000"/>
              </a:lnSpc>
              <a:spcAft>
                <a:spcPts val="800"/>
              </a:spcAft>
            </a:pPr>
            <a:r>
              <a:rPr lang="fr-FR" sz="2000" dirty="0">
                <a:solidFill>
                  <a:srgbClr val="002060"/>
                </a:solidFill>
                <a:latin typeface="Calibri" panose="020F0502020204030204" pitchFamily="34" charset="0"/>
                <a:cs typeface="Times New Roman" panose="02020603050405020304" pitchFamily="18" charset="0"/>
              </a:rPr>
              <a:t>Le projet est également soutenu par la région Bretagne et le Pôle d’Excellence Cyber.</a:t>
            </a:r>
          </a:p>
        </p:txBody>
      </p:sp>
      <p:sp>
        <p:nvSpPr>
          <p:cNvPr id="5" name="Slide Number Placeholder 4">
            <a:extLst>
              <a:ext uri="{FF2B5EF4-FFF2-40B4-BE49-F238E27FC236}">
                <a16:creationId xmlns:a16="http://schemas.microsoft.com/office/drawing/2014/main" id="{FC674DD6-EDFF-49BD-9E1E-988A7454FE1F}"/>
              </a:ext>
            </a:extLst>
          </p:cNvPr>
          <p:cNvSpPr>
            <a:spLocks noGrp="1"/>
          </p:cNvSpPr>
          <p:nvPr>
            <p:ph type="sldNum" sz="quarter" idx="12"/>
          </p:nvPr>
        </p:nvSpPr>
        <p:spPr/>
        <p:txBody>
          <a:bodyPr/>
          <a:lstStyle/>
          <a:p>
            <a:fld id="{57783441-1C93-4F85-B017-013C0D9B34CB}" type="slidenum">
              <a:rPr lang="fr-FR" smtClean="0"/>
              <a:t>18</a:t>
            </a:fld>
            <a:endParaRPr lang="fr-FR" dirty="0"/>
          </a:p>
        </p:txBody>
      </p:sp>
      <p:pic>
        <p:nvPicPr>
          <p:cNvPr id="3" name="Picture 2" descr="logo-chaire-cyberdefense-2019">
            <a:extLst>
              <a:ext uri="{FF2B5EF4-FFF2-40B4-BE49-F238E27FC236}">
                <a16:creationId xmlns:a16="http://schemas.microsoft.com/office/drawing/2014/main" id="{06B14EED-35AD-4B2B-922D-892B41CF6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473" y="4336510"/>
            <a:ext cx="2211247" cy="220240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7A339D9C-36F7-4971-A8C3-8C3ECB3A95DB}"/>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pic>
        <p:nvPicPr>
          <p:cNvPr id="9" name="Picture 8">
            <a:extLst>
              <a:ext uri="{FF2B5EF4-FFF2-40B4-BE49-F238E27FC236}">
                <a16:creationId xmlns:a16="http://schemas.microsoft.com/office/drawing/2014/main" id="{105C9B97-70EF-4BC4-9135-E998FF7E6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0" name="Picture 4" descr="Résultat de recherche d'images pour &quot;orange cyberdefense&quot;">
            <a:extLst>
              <a:ext uri="{FF2B5EF4-FFF2-40B4-BE49-F238E27FC236}">
                <a16:creationId xmlns:a16="http://schemas.microsoft.com/office/drawing/2014/main" id="{48770C9E-3C39-4F19-B861-4E5B2E95C3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967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E10A4829-4552-4F3D-87C9-453911F6C8D0}"/>
              </a:ext>
            </a:extLst>
          </p:cNvPr>
          <p:cNvGraphicFramePr>
            <a:graphicFrameLocks noGrp="1"/>
          </p:cNvGraphicFramePr>
          <p:nvPr>
            <p:extLst/>
          </p:nvPr>
        </p:nvGraphicFramePr>
        <p:xfrm>
          <a:off x="0" y="0"/>
          <a:ext cx="7391400" cy="1314450"/>
        </p:xfrm>
        <a:graphic>
          <a:graphicData uri="http://schemas.openxmlformats.org/drawingml/2006/table">
            <a:tbl>
              <a:tblPr firstRow="1" bandRow="1">
                <a:tableStyleId>{5C22544A-7EE6-4342-B048-85BDC9FD1C3A}</a:tableStyleId>
              </a:tblPr>
              <a:tblGrid>
                <a:gridCol w="7391400">
                  <a:extLst>
                    <a:ext uri="{9D8B030D-6E8A-4147-A177-3AD203B41FA5}">
                      <a16:colId xmlns:a16="http://schemas.microsoft.com/office/drawing/2014/main" val="1762247118"/>
                    </a:ext>
                  </a:extLst>
                </a:gridCol>
              </a:tblGrid>
              <a:tr h="1314450">
                <a:tc>
                  <a:txBody>
                    <a:bodyPr/>
                    <a:lstStyle/>
                    <a:p>
                      <a:pPr algn="ctr">
                        <a:lnSpc>
                          <a:spcPct val="100000"/>
                        </a:lnSpc>
                      </a:pPr>
                      <a:r>
                        <a:rPr lang="fr-FR" sz="2800" b="0" dirty="0">
                          <a:solidFill>
                            <a:schemeClr val="tx1"/>
                          </a:solidFill>
                        </a:rPr>
                        <a:t>Signature de la convention de la chaire Cyber navale</a:t>
                      </a:r>
                    </a:p>
                  </a:txBody>
                  <a:tcPr anchor="ctr">
                    <a:solidFill>
                      <a:schemeClr val="bg1"/>
                    </a:solidFill>
                  </a:tcPr>
                </a:tc>
                <a:extLst>
                  <a:ext uri="{0D108BD9-81ED-4DB2-BD59-A6C34878D82A}">
                    <a16:rowId xmlns:a16="http://schemas.microsoft.com/office/drawing/2014/main" val="4272070004"/>
                  </a:ext>
                </a:extLst>
              </a:tr>
            </a:tbl>
          </a:graphicData>
        </a:graphic>
      </p:graphicFrame>
      <p:sp>
        <p:nvSpPr>
          <p:cNvPr id="4" name="Rectangle 3">
            <a:extLst>
              <a:ext uri="{FF2B5EF4-FFF2-40B4-BE49-F238E27FC236}">
                <a16:creationId xmlns:a16="http://schemas.microsoft.com/office/drawing/2014/main" id="{7F60C920-50ED-4256-BBCF-757C65B03BD9}"/>
              </a:ext>
            </a:extLst>
          </p:cNvPr>
          <p:cNvSpPr/>
          <p:nvPr/>
        </p:nvSpPr>
        <p:spPr>
          <a:xfrm>
            <a:off x="196055" y="1459351"/>
            <a:ext cx="7663894" cy="4134658"/>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cs typeface="Times New Roman" panose="02020603050405020304" pitchFamily="18" charset="0"/>
              </a:rPr>
              <a:t>Cette signature est réalisée par :</a:t>
            </a:r>
          </a:p>
          <a:p>
            <a:pPr marL="1079500">
              <a:lnSpc>
                <a:spcPct val="107000"/>
              </a:lnSpc>
              <a:spcAft>
                <a:spcPts val="800"/>
              </a:spcAft>
            </a:pPr>
            <a:endParaRPr lang="fr-FR" sz="1000" dirty="0">
              <a:latin typeface="Calibri" panose="020F0502020204030204" pitchFamily="34" charset="0"/>
              <a:cs typeface="Times New Roman" panose="02020603050405020304" pitchFamily="18" charset="0"/>
            </a:endParaRPr>
          </a:p>
          <a:p>
            <a:pPr marL="1079500">
              <a:lnSpc>
                <a:spcPct val="107000"/>
              </a:lnSpc>
              <a:spcAft>
                <a:spcPts val="800"/>
              </a:spcAft>
            </a:pPr>
            <a:r>
              <a:rPr lang="fr-FR" dirty="0">
                <a:latin typeface="Calibri" panose="020F0502020204030204" pitchFamily="34" charset="0"/>
                <a:cs typeface="Times New Roman" panose="02020603050405020304" pitchFamily="18" charset="0"/>
              </a:rPr>
              <a:t>M. Pascal PINOT,  Directeur de l’ENSTA Bretagne</a:t>
            </a:r>
          </a:p>
          <a:p>
            <a:pPr marL="1079500">
              <a:lnSpc>
                <a:spcPct val="107000"/>
              </a:lnSpc>
              <a:spcAft>
                <a:spcPts val="800"/>
              </a:spcAft>
            </a:pPr>
            <a:endParaRPr lang="fr-FR" dirty="0">
              <a:latin typeface="Calibri" panose="020F0502020204030204" pitchFamily="34" charset="0"/>
              <a:cs typeface="Times New Roman" panose="02020603050405020304" pitchFamily="18" charset="0"/>
            </a:endParaRPr>
          </a:p>
          <a:p>
            <a:pPr marL="1079500">
              <a:lnSpc>
                <a:spcPct val="107000"/>
              </a:lnSpc>
              <a:spcAft>
                <a:spcPts val="800"/>
              </a:spcAft>
            </a:pPr>
            <a:endParaRPr lang="fr-FR" dirty="0">
              <a:latin typeface="Calibri" panose="020F0502020204030204" pitchFamily="34" charset="0"/>
              <a:cs typeface="Times New Roman" panose="02020603050405020304" pitchFamily="18" charset="0"/>
            </a:endParaRPr>
          </a:p>
          <a:p>
            <a:pPr marL="1079500">
              <a:lnSpc>
                <a:spcPct val="107000"/>
              </a:lnSpc>
              <a:spcAft>
                <a:spcPts val="800"/>
              </a:spcAft>
            </a:pPr>
            <a:endParaRPr lang="fr-FR" sz="1000" dirty="0">
              <a:latin typeface="Calibri" panose="020F0502020204030204" pitchFamily="34" charset="0"/>
              <a:cs typeface="Times New Roman" panose="02020603050405020304" pitchFamily="18" charset="0"/>
            </a:endParaRPr>
          </a:p>
          <a:p>
            <a:pPr marL="1079500">
              <a:lnSpc>
                <a:spcPct val="107000"/>
              </a:lnSpc>
              <a:spcAft>
                <a:spcPts val="800"/>
              </a:spcAft>
            </a:pPr>
            <a:r>
              <a:rPr lang="fr-FR" dirty="0">
                <a:latin typeface="Calibri" panose="020F0502020204030204" pitchFamily="34" charset="0"/>
                <a:cs typeface="Times New Roman" panose="02020603050405020304" pitchFamily="18" charset="0"/>
              </a:rPr>
              <a:t>Amiral Eric PAGES, Directeur de l’Ecole navale</a:t>
            </a:r>
          </a:p>
          <a:p>
            <a:pPr marL="1079500">
              <a:lnSpc>
                <a:spcPct val="107000"/>
              </a:lnSpc>
              <a:spcAft>
                <a:spcPts val="800"/>
              </a:spcAft>
            </a:pPr>
            <a:endParaRPr lang="fr-FR" dirty="0">
              <a:latin typeface="Calibri" panose="020F0502020204030204" pitchFamily="34" charset="0"/>
              <a:cs typeface="Times New Roman" panose="02020603050405020304" pitchFamily="18" charset="0"/>
            </a:endParaRPr>
          </a:p>
          <a:p>
            <a:pPr marL="1079500">
              <a:lnSpc>
                <a:spcPct val="107000"/>
              </a:lnSpc>
              <a:spcAft>
                <a:spcPts val="800"/>
              </a:spcAft>
            </a:pPr>
            <a:endParaRPr lang="fr-FR" dirty="0">
              <a:latin typeface="Calibri" panose="020F0502020204030204" pitchFamily="34" charset="0"/>
              <a:cs typeface="Times New Roman" panose="02020603050405020304" pitchFamily="18" charset="0"/>
            </a:endParaRPr>
          </a:p>
          <a:p>
            <a:pPr marL="1079500">
              <a:lnSpc>
                <a:spcPct val="107000"/>
              </a:lnSpc>
              <a:spcAft>
                <a:spcPts val="800"/>
              </a:spcAft>
            </a:pPr>
            <a:endParaRPr lang="fr-FR" sz="1000" dirty="0">
              <a:latin typeface="Calibri" panose="020F0502020204030204" pitchFamily="34" charset="0"/>
              <a:cs typeface="Times New Roman" panose="02020603050405020304" pitchFamily="18" charset="0"/>
            </a:endParaRPr>
          </a:p>
          <a:p>
            <a:pPr marL="1079500">
              <a:lnSpc>
                <a:spcPct val="107000"/>
              </a:lnSpc>
              <a:spcAft>
                <a:spcPts val="800"/>
              </a:spcAft>
            </a:pPr>
            <a:r>
              <a:rPr lang="fr-FR" dirty="0">
                <a:latin typeface="Calibri" panose="020F0502020204030204" pitchFamily="34" charset="0"/>
                <a:cs typeface="Times New Roman" panose="02020603050405020304" pitchFamily="18" charset="0"/>
              </a:rPr>
              <a:t>M. Jean LE TRAON, Directeur du campus de Rennes / IMT Atlantique</a:t>
            </a:r>
          </a:p>
        </p:txBody>
      </p:sp>
      <p:sp>
        <p:nvSpPr>
          <p:cNvPr id="5" name="Slide Number Placeholder 4">
            <a:extLst>
              <a:ext uri="{FF2B5EF4-FFF2-40B4-BE49-F238E27FC236}">
                <a16:creationId xmlns:a16="http://schemas.microsoft.com/office/drawing/2014/main" id="{9FB93054-49F4-4044-AF02-04A6F1509C4D}"/>
              </a:ext>
            </a:extLst>
          </p:cNvPr>
          <p:cNvSpPr>
            <a:spLocks noGrp="1"/>
          </p:cNvSpPr>
          <p:nvPr>
            <p:ph type="sldNum" sz="quarter" idx="12"/>
          </p:nvPr>
        </p:nvSpPr>
        <p:spPr/>
        <p:txBody>
          <a:bodyPr/>
          <a:lstStyle/>
          <a:p>
            <a:fld id="{57783441-1C93-4F85-B017-013C0D9B34CB}" type="slidenum">
              <a:rPr lang="fr-FR" smtClean="0"/>
              <a:t>19</a:t>
            </a:fld>
            <a:endParaRPr lang="fr-FR" dirty="0"/>
          </a:p>
        </p:txBody>
      </p:sp>
      <p:pic>
        <p:nvPicPr>
          <p:cNvPr id="6" name="Picture 5">
            <a:extLst>
              <a:ext uri="{FF2B5EF4-FFF2-40B4-BE49-F238E27FC236}">
                <a16:creationId xmlns:a16="http://schemas.microsoft.com/office/drawing/2014/main" id="{C30070A9-3827-4586-B6C4-373A975B6335}"/>
              </a:ext>
            </a:extLst>
          </p:cNvPr>
          <p:cNvPicPr>
            <a:picLocks noChangeAspect="1"/>
          </p:cNvPicPr>
          <p:nvPr/>
        </p:nvPicPr>
        <p:blipFill rotWithShape="1">
          <a:blip r:embed="rId3"/>
          <a:srcRect l="21736" r="34450" b="7120"/>
          <a:stretch/>
        </p:blipFill>
        <p:spPr>
          <a:xfrm>
            <a:off x="90158" y="2094523"/>
            <a:ext cx="1104351" cy="1127193"/>
          </a:xfrm>
          <a:prstGeom prst="rect">
            <a:avLst/>
          </a:prstGeom>
        </p:spPr>
      </p:pic>
      <p:sp>
        <p:nvSpPr>
          <p:cNvPr id="10" name="Rectangle 9">
            <a:extLst>
              <a:ext uri="{FF2B5EF4-FFF2-40B4-BE49-F238E27FC236}">
                <a16:creationId xmlns:a16="http://schemas.microsoft.com/office/drawing/2014/main" id="{BF68D2E9-B19C-4C83-9FA5-1A01E713BAE2}"/>
              </a:ext>
            </a:extLst>
          </p:cNvPr>
          <p:cNvSpPr/>
          <p:nvPr/>
        </p:nvSpPr>
        <p:spPr>
          <a:xfrm>
            <a:off x="6725394" y="1776127"/>
            <a:ext cx="5466606" cy="2902461"/>
          </a:xfrm>
          <a:prstGeom prst="rect">
            <a:avLst/>
          </a:prstGeom>
        </p:spPr>
        <p:txBody>
          <a:bodyPr wrap="square">
            <a:spAutoFit/>
          </a:bodyPr>
          <a:lstStyle/>
          <a:p>
            <a:pPr marL="1079500">
              <a:lnSpc>
                <a:spcPct val="107000"/>
              </a:lnSpc>
              <a:spcAft>
                <a:spcPts val="800"/>
              </a:spcAft>
            </a:pPr>
            <a:endParaRPr lang="fr-FR" dirty="0">
              <a:latin typeface="Calibri" panose="020F0502020204030204" pitchFamily="34" charset="0"/>
              <a:cs typeface="Times New Roman" panose="02020603050405020304" pitchFamily="18" charset="0"/>
            </a:endParaRPr>
          </a:p>
          <a:p>
            <a:pPr marL="1079500">
              <a:lnSpc>
                <a:spcPct val="107000"/>
              </a:lnSpc>
              <a:spcAft>
                <a:spcPts val="800"/>
              </a:spcAft>
            </a:pPr>
            <a:r>
              <a:rPr lang="fr-FR" dirty="0">
                <a:latin typeface="Calibri" panose="020F0502020204030204" pitchFamily="34" charset="0"/>
                <a:cs typeface="Times New Roman" panose="02020603050405020304" pitchFamily="18" charset="0"/>
              </a:rPr>
              <a:t>M. Patrick RADJA, CTO Cyber, Naval Group</a:t>
            </a:r>
          </a:p>
          <a:p>
            <a:pPr marL="1079500">
              <a:lnSpc>
                <a:spcPct val="107000"/>
              </a:lnSpc>
              <a:spcAft>
                <a:spcPts val="800"/>
              </a:spcAft>
            </a:pPr>
            <a:endParaRPr lang="fr-FR" dirty="0">
              <a:latin typeface="Calibri" panose="020F0502020204030204" pitchFamily="34" charset="0"/>
              <a:cs typeface="Times New Roman" panose="02020603050405020304" pitchFamily="18" charset="0"/>
            </a:endParaRPr>
          </a:p>
          <a:p>
            <a:pPr marL="1079500">
              <a:lnSpc>
                <a:spcPct val="107000"/>
              </a:lnSpc>
              <a:spcAft>
                <a:spcPts val="800"/>
              </a:spcAft>
            </a:pPr>
            <a:endParaRPr lang="fr-FR" dirty="0">
              <a:latin typeface="Calibri" panose="020F0502020204030204" pitchFamily="34" charset="0"/>
              <a:cs typeface="Times New Roman" panose="02020603050405020304" pitchFamily="18" charset="0"/>
            </a:endParaRPr>
          </a:p>
          <a:p>
            <a:pPr marL="1079500">
              <a:lnSpc>
                <a:spcPct val="107000"/>
              </a:lnSpc>
              <a:spcAft>
                <a:spcPts val="800"/>
              </a:spcAft>
            </a:pPr>
            <a:endParaRPr lang="fr-FR" sz="1000" dirty="0">
              <a:latin typeface="Calibri" panose="020F0502020204030204" pitchFamily="34" charset="0"/>
              <a:cs typeface="Times New Roman" panose="02020603050405020304" pitchFamily="18" charset="0"/>
            </a:endParaRPr>
          </a:p>
          <a:p>
            <a:pPr marL="1079500">
              <a:lnSpc>
                <a:spcPct val="107000"/>
              </a:lnSpc>
              <a:spcAft>
                <a:spcPts val="800"/>
              </a:spcAft>
            </a:pPr>
            <a:r>
              <a:rPr lang="fr-FR" dirty="0">
                <a:latin typeface="Calibri" panose="020F0502020204030204" pitchFamily="34" charset="0"/>
                <a:cs typeface="Times New Roman" panose="02020603050405020304" pitchFamily="18" charset="0"/>
              </a:rPr>
              <a:t>M. Pierre JEANNE, VP Information Technologies Security Domain at Thales</a:t>
            </a:r>
          </a:p>
          <a:p>
            <a:pPr>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85BD2BB7-CD8D-46E0-9990-A4FC359EDEE1}"/>
              </a:ext>
            </a:extLst>
          </p:cNvPr>
          <p:cNvPicPr>
            <a:picLocks noChangeAspect="1"/>
          </p:cNvPicPr>
          <p:nvPr/>
        </p:nvPicPr>
        <p:blipFill rotWithShape="1">
          <a:blip r:embed="rId4"/>
          <a:srcRect l="39096" t="8511" r="12056" b="34480"/>
          <a:stretch/>
        </p:blipFill>
        <p:spPr>
          <a:xfrm>
            <a:off x="6623944" y="3423002"/>
            <a:ext cx="1031723" cy="1204107"/>
          </a:xfrm>
          <a:prstGeom prst="rect">
            <a:avLst/>
          </a:prstGeom>
        </p:spPr>
      </p:pic>
      <p:pic>
        <p:nvPicPr>
          <p:cNvPr id="2052" name="Picture 4" descr="https://media.licdn.com/dms/image/C4D03AQGHUidkNgLLvQ/profile-displayphoto-shrink_200_200/0?e=1578528000&amp;v=beta&amp;t=SEmIKbr28AkMnz2TAfMMHjkFwCqv28gau9CEifr8NgI">
            <a:extLst>
              <a:ext uri="{FF2B5EF4-FFF2-40B4-BE49-F238E27FC236}">
                <a16:creationId xmlns:a16="http://schemas.microsoft.com/office/drawing/2014/main" id="{59988738-19BA-40A1-9B42-0DDBB77CBE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198"/>
          <a:stretch/>
        </p:blipFill>
        <p:spPr bwMode="auto">
          <a:xfrm>
            <a:off x="6623946" y="2108167"/>
            <a:ext cx="1031722" cy="10999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40E4A91-3F75-41AB-BF98-2A094B3D60F8}"/>
              </a:ext>
            </a:extLst>
          </p:cNvPr>
          <p:cNvPicPr>
            <a:picLocks noChangeAspect="1"/>
          </p:cNvPicPr>
          <p:nvPr/>
        </p:nvPicPr>
        <p:blipFill rotWithShape="1">
          <a:blip r:embed="rId6"/>
          <a:srcRect l="31088" r="13991" b="43815"/>
          <a:stretch/>
        </p:blipFill>
        <p:spPr>
          <a:xfrm>
            <a:off x="90158" y="4863624"/>
            <a:ext cx="1101861" cy="1127193"/>
          </a:xfrm>
          <a:prstGeom prst="rect">
            <a:avLst/>
          </a:prstGeom>
        </p:spPr>
      </p:pic>
      <p:pic>
        <p:nvPicPr>
          <p:cNvPr id="9" name="Picture 8">
            <a:extLst>
              <a:ext uri="{FF2B5EF4-FFF2-40B4-BE49-F238E27FC236}">
                <a16:creationId xmlns:a16="http://schemas.microsoft.com/office/drawing/2014/main" id="{63F7B3CD-77D0-4B48-8CBF-B5F4A2058727}"/>
              </a:ext>
            </a:extLst>
          </p:cNvPr>
          <p:cNvPicPr>
            <a:picLocks noChangeAspect="1"/>
          </p:cNvPicPr>
          <p:nvPr/>
        </p:nvPicPr>
        <p:blipFill rotWithShape="1">
          <a:blip r:embed="rId7">
            <a:extLst>
              <a:ext uri="{28A0092B-C50C-407E-A947-70E740481C1C}">
                <a14:useLocalDpi xmlns:a14="http://schemas.microsoft.com/office/drawing/2010/main" val="0"/>
              </a:ext>
            </a:extLst>
          </a:blip>
          <a:srcRect l="23885" t="2056" r="36279" b="67874"/>
          <a:stretch/>
        </p:blipFill>
        <p:spPr>
          <a:xfrm>
            <a:off x="45142" y="3386072"/>
            <a:ext cx="1146877" cy="1299405"/>
          </a:xfrm>
          <a:prstGeom prst="rect">
            <a:avLst/>
          </a:prstGeom>
        </p:spPr>
      </p:pic>
      <p:sp>
        <p:nvSpPr>
          <p:cNvPr id="14" name="Slide Number Placeholder 3">
            <a:extLst>
              <a:ext uri="{FF2B5EF4-FFF2-40B4-BE49-F238E27FC236}">
                <a16:creationId xmlns:a16="http://schemas.microsoft.com/office/drawing/2014/main" id="{C2775521-BF36-4E57-84BD-0C11DACD9B20}"/>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pic>
        <p:nvPicPr>
          <p:cNvPr id="15" name="Picture 14">
            <a:extLst>
              <a:ext uri="{FF2B5EF4-FFF2-40B4-BE49-F238E27FC236}">
                <a16:creationId xmlns:a16="http://schemas.microsoft.com/office/drawing/2014/main" id="{382259B6-26F6-41E2-8B7D-E3D461D3A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6" name="Picture 4" descr="Résultat de recherche d'images pour &quot;orange cyberdefense&quot;">
            <a:extLst>
              <a:ext uri="{FF2B5EF4-FFF2-40B4-BE49-F238E27FC236}">
                <a16:creationId xmlns:a16="http://schemas.microsoft.com/office/drawing/2014/main" id="{82E7189A-1610-4E95-AD78-30674996979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760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E10A4829-4552-4F3D-87C9-453911F6C8D0}"/>
              </a:ext>
            </a:extLst>
          </p:cNvPr>
          <p:cNvGraphicFramePr>
            <a:graphicFrameLocks noGrp="1"/>
          </p:cNvGraphicFramePr>
          <p:nvPr>
            <p:extLst>
              <p:ext uri="{D42A27DB-BD31-4B8C-83A1-F6EECF244321}">
                <p14:modId xmlns:p14="http://schemas.microsoft.com/office/powerpoint/2010/main" val="1796260127"/>
              </p:ext>
            </p:extLst>
          </p:nvPr>
        </p:nvGraphicFramePr>
        <p:xfrm>
          <a:off x="0" y="0"/>
          <a:ext cx="7391400" cy="1314450"/>
        </p:xfrm>
        <a:graphic>
          <a:graphicData uri="http://schemas.openxmlformats.org/drawingml/2006/table">
            <a:tbl>
              <a:tblPr firstRow="1" bandRow="1">
                <a:tableStyleId>{5C22544A-7EE6-4342-B048-85BDC9FD1C3A}</a:tableStyleId>
              </a:tblPr>
              <a:tblGrid>
                <a:gridCol w="7391400">
                  <a:extLst>
                    <a:ext uri="{9D8B030D-6E8A-4147-A177-3AD203B41FA5}">
                      <a16:colId xmlns:a16="http://schemas.microsoft.com/office/drawing/2014/main" val="1762247118"/>
                    </a:ext>
                  </a:extLst>
                </a:gridCol>
              </a:tblGrid>
              <a:tr h="1314450">
                <a:tc>
                  <a:txBody>
                    <a:bodyPr/>
                    <a:lstStyle/>
                    <a:p>
                      <a:pPr algn="ctr">
                        <a:lnSpc>
                          <a:spcPct val="150000"/>
                        </a:lnSpc>
                      </a:pPr>
                      <a:endParaRPr lang="fr-FR" sz="3600" b="0" dirty="0">
                        <a:solidFill>
                          <a:schemeClr val="tx1"/>
                        </a:solidFill>
                      </a:endParaRPr>
                    </a:p>
                  </a:txBody>
                  <a:tcPr>
                    <a:solidFill>
                      <a:schemeClr val="bg1"/>
                    </a:solidFill>
                  </a:tcPr>
                </a:tc>
                <a:extLst>
                  <a:ext uri="{0D108BD9-81ED-4DB2-BD59-A6C34878D82A}">
                    <a16:rowId xmlns:a16="http://schemas.microsoft.com/office/drawing/2014/main" val="4272070004"/>
                  </a:ext>
                </a:extLst>
              </a:tr>
            </a:tbl>
          </a:graphicData>
        </a:graphic>
      </p:graphicFrame>
      <p:sp>
        <p:nvSpPr>
          <p:cNvPr id="4" name="Slide Number Placeholder 3">
            <a:extLst>
              <a:ext uri="{FF2B5EF4-FFF2-40B4-BE49-F238E27FC236}">
                <a16:creationId xmlns:a16="http://schemas.microsoft.com/office/drawing/2014/main" id="{C7360476-BDB6-4F96-9823-23FF6055234B}"/>
              </a:ext>
            </a:extLst>
          </p:cNvPr>
          <p:cNvSpPr>
            <a:spLocks noGrp="1"/>
          </p:cNvSpPr>
          <p:nvPr>
            <p:ph type="sldNum" sz="quarter" idx="12"/>
          </p:nvPr>
        </p:nvSpPr>
        <p:spPr/>
        <p:txBody>
          <a:bodyPr/>
          <a:lstStyle/>
          <a:p>
            <a:fld id="{57783441-1C93-4F85-B017-013C0D9B34CB}" type="slidenum">
              <a:rPr lang="fr-FR" smtClean="0"/>
              <a:t>2</a:t>
            </a:fld>
            <a:endParaRPr lang="fr-FR" dirty="0"/>
          </a:p>
        </p:txBody>
      </p:sp>
      <p:sp>
        <p:nvSpPr>
          <p:cNvPr id="10" name="Slide Number Placeholder 3">
            <a:extLst>
              <a:ext uri="{FF2B5EF4-FFF2-40B4-BE49-F238E27FC236}">
                <a16:creationId xmlns:a16="http://schemas.microsoft.com/office/drawing/2014/main" id="{F3D65F1C-B611-4C2E-BB2F-79AFB7F94285}"/>
              </a:ext>
            </a:extLst>
          </p:cNvPr>
          <p:cNvSpPr txBox="1">
            <a:spLocks/>
          </p:cNvSpPr>
          <p:nvPr/>
        </p:nvSpPr>
        <p:spPr>
          <a:xfrm>
            <a:off x="3388468" y="1332013"/>
            <a:ext cx="6066817" cy="2096987"/>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800" dirty="0">
                <a:solidFill>
                  <a:srgbClr val="0000CC"/>
                </a:solidFill>
              </a:rPr>
              <a:t>Agenda : https://cutt.ly/ECW2019</a:t>
            </a:r>
          </a:p>
        </p:txBody>
      </p:sp>
      <p:pic>
        <p:nvPicPr>
          <p:cNvPr id="9" name="Picture 8">
            <a:extLst>
              <a:ext uri="{FF2B5EF4-FFF2-40B4-BE49-F238E27FC236}">
                <a16:creationId xmlns:a16="http://schemas.microsoft.com/office/drawing/2014/main" id="{7AA3716C-93A9-47FF-89C6-A91CAF3A80B3}"/>
              </a:ext>
            </a:extLst>
          </p:cNvPr>
          <p:cNvPicPr>
            <a:picLocks noChangeAspect="1"/>
          </p:cNvPicPr>
          <p:nvPr/>
        </p:nvPicPr>
        <p:blipFill>
          <a:blip r:embed="rId3"/>
          <a:stretch>
            <a:fillRect/>
          </a:stretch>
        </p:blipFill>
        <p:spPr>
          <a:xfrm>
            <a:off x="4802833" y="3117710"/>
            <a:ext cx="2237043" cy="2608566"/>
          </a:xfrm>
          <a:prstGeom prst="rect">
            <a:avLst/>
          </a:prstGeom>
        </p:spPr>
      </p:pic>
      <p:pic>
        <p:nvPicPr>
          <p:cNvPr id="5" name="Picture 4">
            <a:extLst>
              <a:ext uri="{FF2B5EF4-FFF2-40B4-BE49-F238E27FC236}">
                <a16:creationId xmlns:a16="http://schemas.microsoft.com/office/drawing/2014/main" id="{D3B2A184-7BA1-4E3C-BDF6-C0457B227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028" name="Picture 4" descr="Résultat de recherche d'images pour &quot;orange cyberdefense&quot;">
            <a:extLst>
              <a:ext uri="{FF2B5EF4-FFF2-40B4-BE49-F238E27FC236}">
                <a16:creationId xmlns:a16="http://schemas.microsoft.com/office/drawing/2014/main" id="{201A9EA8-655D-4C14-A978-2138A8DAF4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911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2A0C17E-9FC0-4C99-B064-24B50DCBD4FE}"/>
              </a:ext>
            </a:extLst>
          </p:cNvPr>
          <p:cNvSpPr/>
          <p:nvPr/>
        </p:nvSpPr>
        <p:spPr>
          <a:xfrm>
            <a:off x="448372" y="2224263"/>
            <a:ext cx="11494584" cy="4296653"/>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15 :30 – 15 :50 : Point de situation sur les grands axes de recherche et d’innovations scientifiques en matière de cybersécurité, les champs d’applications présentes et futures, les enjeux, les modalités de mise en œuvre par :</a:t>
            </a:r>
          </a:p>
          <a:p>
            <a:pPr>
              <a:lnSpc>
                <a:spcPct val="107000"/>
              </a:lnSpc>
              <a:spcAft>
                <a:spcPts val="800"/>
              </a:spcAft>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Mme la Docteur Isabelle TISSERAND du Ministère de l’Enseignement Supérieur, de la Recherche et de l’Innovation (MESRI)</a:t>
            </a:r>
          </a:p>
          <a:p>
            <a:pPr marL="449580">
              <a:lnSpc>
                <a:spcPct val="107000"/>
              </a:lnSpc>
              <a:spcAft>
                <a:spcPts val="80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1349375"/>
            <a:r>
              <a:rPr lang="fr-FR" dirty="0">
                <a:latin typeface="Calibri" panose="020F0502020204030204" pitchFamily="34" charset="0"/>
                <a:ea typeface="Calibri" panose="020F0502020204030204" pitchFamily="34" charset="0"/>
                <a:cs typeface="Times New Roman" panose="02020603050405020304" pitchFamily="18" charset="0"/>
              </a:rPr>
              <a:t>Mme la Docteur Isabelle TISSERAND est r</a:t>
            </a:r>
            <a:r>
              <a:rPr lang="fr-FR" dirty="0">
                <a:latin typeface="Calibri" panose="020F0502020204030204" pitchFamily="34" charset="0"/>
                <a:cs typeface="Times New Roman" panose="02020603050405020304" pitchFamily="18" charset="0"/>
              </a:rPr>
              <a:t>éserviste de la Marine Nationale.</a:t>
            </a:r>
          </a:p>
          <a:p>
            <a:pPr marL="1349375"/>
            <a:r>
              <a:rPr lang="fr-FR" dirty="0">
                <a:latin typeface="Calibri" panose="020F0502020204030204" pitchFamily="34" charset="0"/>
                <a:cs typeface="Times New Roman" panose="02020603050405020304" pitchFamily="18" charset="0"/>
              </a:rPr>
              <a:t>Coordinatrice Défense et Sécurité de la Direction Générale de la Recherche et de </a:t>
            </a:r>
            <a:r>
              <a:rPr lang="fr-FR" dirty="0" err="1">
                <a:latin typeface="Calibri" panose="020F0502020204030204" pitchFamily="34" charset="0"/>
                <a:cs typeface="Times New Roman" panose="02020603050405020304" pitchFamily="18" charset="0"/>
              </a:rPr>
              <a:t>I’Innovation</a:t>
            </a:r>
            <a:r>
              <a:rPr lang="fr-FR" dirty="0">
                <a:latin typeface="Calibri" panose="020F0502020204030204" pitchFamily="34" charset="0"/>
                <a:cs typeface="Times New Roman" panose="02020603050405020304" pitchFamily="18" charset="0"/>
              </a:rPr>
              <a:t> et Chargée des questions de défense au Département Politique spatiale et Défense ; Ministère de l’Enseignement Supérieur, de la Recherche et de l’Innovation, Paris, France.</a:t>
            </a:r>
          </a:p>
          <a:p>
            <a:pPr marL="1349375"/>
            <a:r>
              <a:rPr lang="fr-FR" dirty="0">
                <a:latin typeface="Calibri" panose="020F0502020204030204" pitchFamily="34" charset="0"/>
                <a:cs typeface="Times New Roman" panose="02020603050405020304" pitchFamily="18" charset="0"/>
              </a:rPr>
              <a:t>Vice-présidente du Département de cybersécurité satellitaire et spatiale de 3I3S.</a:t>
            </a:r>
          </a:p>
          <a:p>
            <a:pPr marL="449580">
              <a:lnSpc>
                <a:spcPct val="107000"/>
              </a:lnSpc>
              <a:spcAft>
                <a:spcPts val="800"/>
              </a:spcAft>
            </a:pP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3" descr="C:\Users\itissera\Documents\Photo isabelle tisserand.jpg">
            <a:extLst>
              <a:ext uri="{FF2B5EF4-FFF2-40B4-BE49-F238E27FC236}">
                <a16:creationId xmlns:a16="http://schemas.microsoft.com/office/drawing/2014/main" id="{7226DF62-41AF-49F4-8524-84E7027E1D7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372" y="4630889"/>
            <a:ext cx="1280067" cy="1430617"/>
          </a:xfrm>
          <a:prstGeom prst="rect">
            <a:avLst/>
          </a:prstGeom>
          <a:noFill/>
          <a:ln>
            <a:noFill/>
          </a:ln>
        </p:spPr>
      </p:pic>
      <p:pic>
        <p:nvPicPr>
          <p:cNvPr id="8194" name="Picture 2" descr="Résultat de recherche d'images pour &quot;mesri logo&quot;">
            <a:extLst>
              <a:ext uri="{FF2B5EF4-FFF2-40B4-BE49-F238E27FC236}">
                <a16:creationId xmlns:a16="http://schemas.microsoft.com/office/drawing/2014/main" id="{3B6BE87F-3A7A-4A0F-B38F-C1754D7637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013" y="32525"/>
            <a:ext cx="1596359" cy="215880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8C8E99E-2A5C-44D9-9428-641C5962D76F}"/>
              </a:ext>
            </a:extLst>
          </p:cNvPr>
          <p:cNvSpPr>
            <a:spLocks noGrp="1"/>
          </p:cNvSpPr>
          <p:nvPr>
            <p:ph type="sldNum" sz="quarter" idx="12"/>
          </p:nvPr>
        </p:nvSpPr>
        <p:spPr/>
        <p:txBody>
          <a:bodyPr/>
          <a:lstStyle/>
          <a:p>
            <a:fld id="{57783441-1C93-4F85-B017-013C0D9B34CB}" type="slidenum">
              <a:rPr lang="fr-FR" smtClean="0"/>
              <a:t>20</a:t>
            </a:fld>
            <a:endParaRPr lang="fr-FR" dirty="0"/>
          </a:p>
        </p:txBody>
      </p:sp>
      <p:pic>
        <p:nvPicPr>
          <p:cNvPr id="8" name="Picture 7">
            <a:extLst>
              <a:ext uri="{FF2B5EF4-FFF2-40B4-BE49-F238E27FC236}">
                <a16:creationId xmlns:a16="http://schemas.microsoft.com/office/drawing/2014/main" id="{950EE74A-ED55-43A8-BB19-B73497B82C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0" name="Picture 4" descr="Résultat de recherche d'images pour &quot;orange cyberdefense&quot;">
            <a:extLst>
              <a:ext uri="{FF2B5EF4-FFF2-40B4-BE49-F238E27FC236}">
                <a16:creationId xmlns:a16="http://schemas.microsoft.com/office/drawing/2014/main" id="{E12A2CEC-0133-454F-842C-EC6A6E43DC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a:extLst>
              <a:ext uri="{FF2B5EF4-FFF2-40B4-BE49-F238E27FC236}">
                <a16:creationId xmlns:a16="http://schemas.microsoft.com/office/drawing/2014/main" id="{C9BED3EE-5E1F-4D2D-B1F9-C26FDCA49B3C}"/>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spTree>
    <p:extLst>
      <p:ext uri="{BB962C8B-B14F-4D97-AF65-F5344CB8AC3E}">
        <p14:creationId xmlns:p14="http://schemas.microsoft.com/office/powerpoint/2010/main" val="3063731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A24C7F8-9888-4E86-B3E6-89EBC1BF3BF6}"/>
              </a:ext>
            </a:extLst>
          </p:cNvPr>
          <p:cNvSpPr/>
          <p:nvPr/>
        </p:nvSpPr>
        <p:spPr>
          <a:xfrm>
            <a:off x="598913" y="1572047"/>
            <a:ext cx="10994173" cy="5190332"/>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15 :50 – 15 :55 : Une thèse en 180 secondes :</a:t>
            </a:r>
          </a:p>
          <a:p>
            <a:pPr>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527175">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 Edwin BOURGET pour la Chaire Cyber CNI de l’Institut Mines-Télécom</a:t>
            </a:r>
          </a:p>
          <a:p>
            <a:pPr marL="449580">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527175">
              <a:lnSpc>
                <a:spcPct val="107000"/>
              </a:lnSpc>
              <a:spcAft>
                <a:spcPts val="800"/>
              </a:spcAft>
            </a:pPr>
            <a:r>
              <a:rPr lang="fr-FR" u="sng" dirty="0">
                <a:latin typeface="Calibri" panose="020F0502020204030204" pitchFamily="34" charset="0"/>
                <a:ea typeface="Calibri" panose="020F0502020204030204" pitchFamily="34" charset="0"/>
                <a:cs typeface="Times New Roman" panose="02020603050405020304" pitchFamily="18" charset="0"/>
              </a:rPr>
              <a:t>Sujet proposé</a:t>
            </a:r>
            <a:r>
              <a:rPr lang="fr-FR" dirty="0">
                <a:latin typeface="Calibri" panose="020F0502020204030204" pitchFamily="34" charset="0"/>
                <a:ea typeface="Calibri" panose="020F0502020204030204" pitchFamily="34" charset="0"/>
                <a:cs typeface="Times New Roman" panose="02020603050405020304" pitchFamily="18" charset="0"/>
              </a:rPr>
              <a:t> : Diagnostic de malveillance et défaillance dans les systèmes de contrôle industriels</a:t>
            </a:r>
          </a:p>
          <a:p>
            <a:pPr marL="449580">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fr-FR" dirty="0"/>
              <a:t>Les changements apportés par l'industrie 4.0 ont notamment pour conséquence que la frontière entre attaques et accidents n'est plus aussi bien définie qu'auparavant. Il est désormais nécessaire de superviser sûreté et sécurité comme un tout et non comme deux propriétés distinctes. Bien que les méthodes usuelles de diagnostic permettent de lever des alertes correspondant à des incidents isolés, elles ne permettent pas de mettre en contexte un ensemble d'alertes de natures différentes. Afin de fournir une explication correspondant à un ensemble d'alertes, nous proposons un modèle probabiliste innovant capable de réaliser de la corrélation d'incidents d'origines diverses, de nature accidentelle ou </a:t>
            </a:r>
            <a:r>
              <a:rPr lang="fr-FR" dirty="0" err="1"/>
              <a:t>ùalveillante</a:t>
            </a:r>
            <a:r>
              <a:rPr lang="fr-FR" dirty="0"/>
              <a:t>. Notre modèle réalise le diagnostic en s’appuyant sur un ensemble de métriques dont nous illustrons l'utilisation pour identifier et répondre à des incidents. Les travaux présentés ont été réalisés dans le cadre de la chaire Cyber CNI sur la cybersécurité des infrastructures critiques (voir </a:t>
            </a:r>
            <a:r>
              <a:rPr lang="fr-FR" sz="1400" dirty="0">
                <a:solidFill>
                  <a:srgbClr val="0000CC"/>
                </a:solidFill>
                <a:hlinkClick r:id="rId5">
                  <a:extLst>
                    <a:ext uri="{A12FA001-AC4F-418D-AE19-62706E023703}">
                      <ahyp:hlinkClr xmlns:ahyp="http://schemas.microsoft.com/office/drawing/2018/hyperlinkcolor" val="tx"/>
                    </a:ext>
                  </a:extLst>
                </a:hlinkClick>
              </a:rPr>
              <a:t>https://www.chairecyber-cni.org/</a:t>
            </a:r>
            <a:r>
              <a:rPr lang="fr-FR" sz="1400" dirty="0">
                <a:solidFill>
                  <a:srgbClr val="0000CC"/>
                </a:solidFill>
              </a:rPr>
              <a:t>).</a:t>
            </a:r>
          </a:p>
        </p:txBody>
      </p:sp>
      <p:pic>
        <p:nvPicPr>
          <p:cNvPr id="9220" name="Picture 4" descr="Résultat de recherche d'images pour &quot;chaire cni&quot;">
            <a:extLst>
              <a:ext uri="{FF2B5EF4-FFF2-40B4-BE49-F238E27FC236}">
                <a16:creationId xmlns:a16="http://schemas.microsoft.com/office/drawing/2014/main" id="{38B6F5DC-5C81-4BE9-958B-008A5C767C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051" y="-4738"/>
            <a:ext cx="2154315" cy="14335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22457F-8D71-43AD-9C9B-85AAF05B619B}"/>
              </a:ext>
            </a:extLst>
          </p:cNvPr>
          <p:cNvPicPr>
            <a:picLocks noChangeAspect="1"/>
          </p:cNvPicPr>
          <p:nvPr/>
        </p:nvPicPr>
        <p:blipFill rotWithShape="1">
          <a:blip r:embed="rId7">
            <a:extLst>
              <a:ext uri="{28A0092B-C50C-407E-A947-70E740481C1C}">
                <a14:useLocalDpi xmlns:a14="http://schemas.microsoft.com/office/drawing/2010/main" val="0"/>
              </a:ext>
            </a:extLst>
          </a:blip>
          <a:srcRect l="15748" t="7915" r="8061" b="9957"/>
          <a:stretch/>
        </p:blipFill>
        <p:spPr>
          <a:xfrm>
            <a:off x="598913" y="2193696"/>
            <a:ext cx="1498060" cy="1614791"/>
          </a:xfrm>
          <a:prstGeom prst="rect">
            <a:avLst/>
          </a:prstGeom>
        </p:spPr>
      </p:pic>
      <p:sp>
        <p:nvSpPr>
          <p:cNvPr id="6" name="Slide Number Placeholder 5">
            <a:extLst>
              <a:ext uri="{FF2B5EF4-FFF2-40B4-BE49-F238E27FC236}">
                <a16:creationId xmlns:a16="http://schemas.microsoft.com/office/drawing/2014/main" id="{1A12A64C-4E4D-40E6-A646-C58EC5007E6A}"/>
              </a:ext>
            </a:extLst>
          </p:cNvPr>
          <p:cNvSpPr>
            <a:spLocks noGrp="1"/>
          </p:cNvSpPr>
          <p:nvPr>
            <p:ph type="sldNum" sz="quarter" idx="12"/>
          </p:nvPr>
        </p:nvSpPr>
        <p:spPr/>
        <p:txBody>
          <a:bodyPr/>
          <a:lstStyle/>
          <a:p>
            <a:fld id="{57783441-1C93-4F85-B017-013C0D9B34CB}" type="slidenum">
              <a:rPr lang="fr-FR" smtClean="0"/>
              <a:t>21</a:t>
            </a:fld>
            <a:endParaRPr lang="fr-FR" dirty="0"/>
          </a:p>
        </p:txBody>
      </p:sp>
      <p:graphicFrame>
        <p:nvGraphicFramePr>
          <p:cNvPr id="2" name="Object 1">
            <a:extLst>
              <a:ext uri="{FF2B5EF4-FFF2-40B4-BE49-F238E27FC236}">
                <a16:creationId xmlns:a16="http://schemas.microsoft.com/office/drawing/2014/main" id="{90340EF5-CA5C-4D94-B235-1554156B46C3}"/>
              </a:ext>
            </a:extLst>
          </p:cNvPr>
          <p:cNvGraphicFramePr>
            <a:graphicFrameLocks noChangeAspect="1"/>
          </p:cNvGraphicFramePr>
          <p:nvPr>
            <p:extLst>
              <p:ext uri="{D42A27DB-BD31-4B8C-83A1-F6EECF244321}">
                <p14:modId xmlns:p14="http://schemas.microsoft.com/office/powerpoint/2010/main" val="371459481"/>
              </p:ext>
            </p:extLst>
          </p:nvPr>
        </p:nvGraphicFramePr>
        <p:xfrm>
          <a:off x="141713" y="4761400"/>
          <a:ext cx="914400" cy="771525"/>
        </p:xfrm>
        <a:graphic>
          <a:graphicData uri="http://schemas.openxmlformats.org/presentationml/2006/ole">
            <mc:AlternateContent xmlns:mc="http://schemas.openxmlformats.org/markup-compatibility/2006">
              <mc:Choice xmlns:v="urn:schemas-microsoft-com:vml" Requires="v">
                <p:oleObj spid="_x0000_s9219" name="Acrobat Document" showAsIcon="1" r:id="rId8" imgW="914400" imgH="771480" progId="AcroExch.Document.DC">
                  <p:embed/>
                </p:oleObj>
              </mc:Choice>
              <mc:Fallback>
                <p:oleObj name="Acrobat Document" showAsIcon="1" r:id="rId8" imgW="914400" imgH="771480" progId="AcroExch.Document.DC">
                  <p:embed/>
                  <p:pic>
                    <p:nvPicPr>
                      <p:cNvPr id="2" name="Object 1">
                        <a:extLst>
                          <a:ext uri="{FF2B5EF4-FFF2-40B4-BE49-F238E27FC236}">
                            <a16:creationId xmlns:a16="http://schemas.microsoft.com/office/drawing/2014/main" id="{90340EF5-CA5C-4D94-B235-1554156B46C3}"/>
                          </a:ext>
                        </a:extLst>
                      </p:cNvPr>
                      <p:cNvPicPr/>
                      <p:nvPr/>
                    </p:nvPicPr>
                    <p:blipFill>
                      <a:blip r:embed="rId9"/>
                      <a:stretch>
                        <a:fillRect/>
                      </a:stretch>
                    </p:blipFill>
                    <p:spPr>
                      <a:xfrm>
                        <a:off x="141713" y="476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1482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C0CC399-1BAD-48EB-BA7A-A65E91A1F6C9}"/>
              </a:ext>
            </a:extLst>
          </p:cNvPr>
          <p:cNvSpPr/>
          <p:nvPr/>
        </p:nvSpPr>
        <p:spPr>
          <a:xfrm>
            <a:off x="167268" y="1303971"/>
            <a:ext cx="11920654" cy="5740289"/>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15 :55 – 16 :40 : Intervention du MINARM – les chaires de cyberdéfense au sein des armées</a:t>
            </a:r>
          </a:p>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Chaire de cyberdéfense et cybersécurité Saint-Cyr :</a:t>
            </a:r>
          </a:p>
          <a:p>
            <a:pPr marL="449580">
              <a:lnSpc>
                <a:spcPct val="107000"/>
              </a:lnSpc>
              <a:spcAft>
                <a:spcPts val="800"/>
              </a:spcAft>
            </a:pPr>
            <a:r>
              <a:rPr lang="fr-FR" dirty="0">
                <a:latin typeface="Calibri" panose="020F0502020204030204" pitchFamily="34" charset="0"/>
                <a:cs typeface="Times New Roman" panose="02020603050405020304" pitchFamily="18" charset="0"/>
              </a:rPr>
              <a:t>Les menaces terroristes liées à l'environnement en ligne peuvent prendre différentes formes, telles que le recrutement et la propagande en ligne, ou la planification et le financement. Ces menaces peuvent jouer un rôle de déstabilisation à plus grande échelle en s’attaquant aux infrastructures critiques des pays ou au fonctionnement des chaînes d’information par exemple. Les réponses de la justice pénale sont également limitées en raison des défis des preuves électroniques. </a:t>
            </a:r>
          </a:p>
          <a:p>
            <a:pPr marL="449580">
              <a:lnSpc>
                <a:spcPct val="107000"/>
              </a:lnSpc>
              <a:spcAft>
                <a:spcPts val="800"/>
              </a:spcAft>
            </a:pPr>
            <a:r>
              <a:rPr lang="fr-FR" dirty="0">
                <a:latin typeface="Calibri" panose="020F0502020204030204" pitchFamily="34" charset="0"/>
                <a:cs typeface="Times New Roman" panose="02020603050405020304" pitchFamily="18" charset="0"/>
              </a:rPr>
              <a:t>L’intervention donnera un aperçu des tendances actuelles et des difficultés rencontrées par les autorités de la justice pénale.</a:t>
            </a:r>
          </a:p>
          <a:p>
            <a:r>
              <a:rPr lang="fr-FR" sz="2000" dirty="0">
                <a:solidFill>
                  <a:srgbClr val="002060"/>
                </a:solidFill>
                <a:latin typeface="Calibri" panose="020F0502020204030204" pitchFamily="34" charset="0"/>
                <a:cs typeface="Times New Roman" panose="02020603050405020304" pitchFamily="18" charset="0"/>
              </a:rPr>
              <a:t>Chaire </a:t>
            </a:r>
            <a:r>
              <a:rPr lang="fr-FR" sz="2000" dirty="0" err="1">
                <a:solidFill>
                  <a:srgbClr val="002060"/>
                </a:solidFill>
                <a:latin typeface="Calibri" panose="020F0502020204030204" pitchFamily="34" charset="0"/>
                <a:cs typeface="Times New Roman" panose="02020603050405020304" pitchFamily="18" charset="0"/>
              </a:rPr>
              <a:t>Cyb’air</a:t>
            </a:r>
            <a:r>
              <a:rPr lang="fr-FR" sz="2000" dirty="0">
                <a:solidFill>
                  <a:srgbClr val="002060"/>
                </a:solidFill>
                <a:latin typeface="Calibri" panose="020F0502020204030204" pitchFamily="34" charset="0"/>
                <a:cs typeface="Times New Roman" panose="02020603050405020304" pitchFamily="18" charset="0"/>
              </a:rPr>
              <a:t> :</a:t>
            </a:r>
          </a:p>
          <a:p>
            <a:pPr lvl="1"/>
            <a:r>
              <a:rPr lang="fr-FR" dirty="0">
                <a:latin typeface="Calibri" panose="020F0502020204030204" pitchFamily="34" charset="0"/>
                <a:cs typeface="Times New Roman" panose="02020603050405020304" pitchFamily="18" charset="0"/>
              </a:rPr>
              <a:t>La cyber résilience est une capacité organisationnelle, c’est-à-dire une capacité à anticiper puis résister au choc avant de se rétablir et d’apprendre par l’expérience. La cyber résilience engage une double rupture de l’organisation technique (systèmes cyber-physiques) et organisationnelle (cognitif, socio-opérationnel).</a:t>
            </a:r>
          </a:p>
          <a:p>
            <a:pPr lvl="1"/>
            <a:r>
              <a:rPr lang="fr-FR" dirty="0">
                <a:latin typeface="Calibri" panose="020F0502020204030204" pitchFamily="34" charset="0"/>
                <a:cs typeface="Times New Roman" panose="02020603050405020304" pitchFamily="18" charset="0"/>
              </a:rPr>
              <a:t>La chaire </a:t>
            </a:r>
            <a:r>
              <a:rPr lang="fr-FR" dirty="0" err="1">
                <a:latin typeface="Calibri" panose="020F0502020204030204" pitchFamily="34" charset="0"/>
                <a:cs typeface="Times New Roman" panose="02020603050405020304" pitchFamily="18" charset="0"/>
              </a:rPr>
              <a:t>Cyb’air</a:t>
            </a:r>
            <a:r>
              <a:rPr lang="fr-FR" dirty="0">
                <a:latin typeface="Calibri" panose="020F0502020204030204" pitchFamily="34" charset="0"/>
                <a:cs typeface="Times New Roman" panose="02020603050405020304" pitchFamily="18" charset="0"/>
              </a:rPr>
              <a:t> explore les caractéristiques de la cyber résilience autour de trois grandes thématiques :</a:t>
            </a:r>
          </a:p>
          <a:p>
            <a:pPr marL="742950" lvl="1" indent="-285750">
              <a:buFont typeface="Arial" panose="020B0604020202020204" pitchFamily="34" charset="0"/>
              <a:buChar char="•"/>
            </a:pPr>
            <a:r>
              <a:rPr lang="fr-FR" sz="1600" dirty="0">
                <a:latin typeface="Calibri" panose="020F0502020204030204" pitchFamily="34" charset="0"/>
                <a:cs typeface="Times New Roman" panose="02020603050405020304" pitchFamily="18" charset="0"/>
              </a:rPr>
              <a:t>L’intelligence artificielle distribuée et la cyber résilience des systèmes,</a:t>
            </a:r>
          </a:p>
          <a:p>
            <a:pPr marL="742950" lvl="1" indent="-285750">
              <a:buFont typeface="Arial" panose="020B0604020202020204" pitchFamily="34" charset="0"/>
              <a:buChar char="•"/>
            </a:pPr>
            <a:r>
              <a:rPr lang="fr-FR" sz="1600" dirty="0">
                <a:latin typeface="Calibri" panose="020F0502020204030204" pitchFamily="34" charset="0"/>
                <a:cs typeface="Times New Roman" panose="02020603050405020304" pitchFamily="18" charset="0"/>
              </a:rPr>
              <a:t>Les comportements individuels et collectifs en situation de Cyber-crise,</a:t>
            </a:r>
          </a:p>
          <a:p>
            <a:pPr marL="742950" lvl="1" indent="-285750">
              <a:buFont typeface="Arial" panose="020B0604020202020204" pitchFamily="34" charset="0"/>
              <a:buChar char="•"/>
            </a:pPr>
            <a:r>
              <a:rPr lang="fr-FR" sz="1600" dirty="0">
                <a:latin typeface="Calibri" panose="020F0502020204030204" pitchFamily="34" charset="0"/>
                <a:cs typeface="Times New Roman" panose="02020603050405020304" pitchFamily="18" charset="0"/>
              </a:rPr>
              <a:t>La caractérisation de la résilience en tant que capacité des organisations.</a:t>
            </a:r>
          </a:p>
          <a:p>
            <a:pPr lvl="1"/>
            <a:r>
              <a:rPr lang="fr-FR" dirty="0">
                <a:latin typeface="Calibri" panose="020F0502020204030204" pitchFamily="34" charset="0"/>
                <a:cs typeface="Times New Roman" panose="02020603050405020304" pitchFamily="18" charset="0"/>
              </a:rPr>
              <a:t>Si la chaire </a:t>
            </a:r>
            <a:r>
              <a:rPr lang="fr-FR" dirty="0" err="1">
                <a:latin typeface="Calibri" panose="020F0502020204030204" pitchFamily="34" charset="0"/>
                <a:cs typeface="Times New Roman" panose="02020603050405020304" pitchFamily="18" charset="0"/>
              </a:rPr>
              <a:t>Cyb’air</a:t>
            </a:r>
            <a:r>
              <a:rPr lang="fr-FR" dirty="0">
                <a:latin typeface="Calibri" panose="020F0502020204030204" pitchFamily="34" charset="0"/>
                <a:cs typeface="Times New Roman" panose="02020603050405020304" pitchFamily="18" charset="0"/>
              </a:rPr>
              <a:t> favorise la recherche appliquée au milieu aérospatial, les études sont cependant génériques et transposables à d’autres organisations.</a:t>
            </a:r>
          </a:p>
        </p:txBody>
      </p:sp>
      <p:pic>
        <p:nvPicPr>
          <p:cNvPr id="10242" name="Picture 2" descr="Résultat de recherche d'images pour &quot;comcyber&quot;">
            <a:extLst>
              <a:ext uri="{FF2B5EF4-FFF2-40B4-BE49-F238E27FC236}">
                <a16:creationId xmlns:a16="http://schemas.microsoft.com/office/drawing/2014/main" id="{3A761D9F-532C-470B-A1A0-9A4D9FDAB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8092" y="18269"/>
            <a:ext cx="1375128" cy="137512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A2F022C-9EB7-4822-A5EF-E6BD11913361}"/>
              </a:ext>
            </a:extLst>
          </p:cNvPr>
          <p:cNvSpPr>
            <a:spLocks noGrp="1"/>
          </p:cNvSpPr>
          <p:nvPr>
            <p:ph type="sldNum" sz="quarter" idx="12"/>
          </p:nvPr>
        </p:nvSpPr>
        <p:spPr/>
        <p:txBody>
          <a:bodyPr/>
          <a:lstStyle/>
          <a:p>
            <a:fld id="{57783441-1C93-4F85-B017-013C0D9B34CB}" type="slidenum">
              <a:rPr lang="fr-FR" smtClean="0"/>
              <a:t>22</a:t>
            </a:fld>
            <a:endParaRPr lang="fr-FR" dirty="0"/>
          </a:p>
        </p:txBody>
      </p:sp>
    </p:spTree>
    <p:extLst>
      <p:ext uri="{BB962C8B-B14F-4D97-AF65-F5344CB8AC3E}">
        <p14:creationId xmlns:p14="http://schemas.microsoft.com/office/powerpoint/2010/main" val="2083895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C0CC399-1BAD-48EB-BA7A-A65E91A1F6C9}"/>
              </a:ext>
            </a:extLst>
          </p:cNvPr>
          <p:cNvSpPr/>
          <p:nvPr/>
        </p:nvSpPr>
        <p:spPr>
          <a:xfrm>
            <a:off x="249044" y="1605779"/>
            <a:ext cx="11920654" cy="4001095"/>
          </a:xfrm>
          <a:prstGeom prst="rect">
            <a:avLst/>
          </a:prstGeom>
        </p:spPr>
        <p:txBody>
          <a:bodyPr wrap="square">
            <a:spAutoFit/>
          </a:bodyPr>
          <a:lstStyle/>
          <a:p>
            <a:r>
              <a:rPr lang="fr-FR" sz="2000" dirty="0">
                <a:solidFill>
                  <a:srgbClr val="002060"/>
                </a:solidFill>
                <a:latin typeface="Calibri" panose="020F0502020204030204" pitchFamily="34" charset="0"/>
                <a:cs typeface="Times New Roman" panose="02020603050405020304" pitchFamily="18" charset="0"/>
              </a:rPr>
              <a:t>Chaire de cyber défense des systèmes navals :</a:t>
            </a:r>
          </a:p>
          <a:p>
            <a:pPr lvl="1"/>
            <a:r>
              <a:rPr lang="fr-FR" dirty="0"/>
              <a:t>Le navire du XXIème siècle est </a:t>
            </a:r>
            <a:r>
              <a:rPr lang="fr-FR" dirty="0" err="1"/>
              <a:t>hyper-connecté</a:t>
            </a:r>
            <a:r>
              <a:rPr lang="fr-FR" dirty="0"/>
              <a:t> et dépendant de l’outil informatique. Il fait face à de nouvelles menaces comme la prise en contrôle à distance ou la modification des signaux GPS.</a:t>
            </a:r>
          </a:p>
          <a:p>
            <a:pPr lvl="1"/>
            <a:r>
              <a:rPr lang="fr-FR" dirty="0"/>
              <a:t>L’objectif de la chaire est double :</a:t>
            </a:r>
          </a:p>
          <a:p>
            <a:pPr marL="742950" lvl="1" indent="-285750">
              <a:buFont typeface="Arial" panose="020B0604020202020204" pitchFamily="34" charset="0"/>
              <a:buChar char="•"/>
            </a:pPr>
            <a:r>
              <a:rPr lang="fr-FR" dirty="0"/>
              <a:t>Développer la formation dans le domaine de la cybersécurité,</a:t>
            </a:r>
          </a:p>
          <a:p>
            <a:pPr marL="742950" lvl="1" indent="-285750">
              <a:buFont typeface="Arial" panose="020B0604020202020204" pitchFamily="34" charset="0"/>
              <a:buChar char="•"/>
            </a:pPr>
            <a:r>
              <a:rPr lang="fr-FR" dirty="0"/>
              <a:t>Mener des recherches de détection et de protection des systèmes et équipements à bord des navires.</a:t>
            </a:r>
          </a:p>
          <a:p>
            <a:pPr lvl="1"/>
            <a:r>
              <a:rPr lang="fr-FR" dirty="0"/>
              <a:t>Les principales thématiques explorées sont :</a:t>
            </a:r>
          </a:p>
          <a:p>
            <a:pPr marL="742950" lvl="1" indent="-285750">
              <a:buFont typeface="Arial" panose="020B0604020202020204" pitchFamily="34" charset="0"/>
              <a:buChar char="•"/>
            </a:pPr>
            <a:r>
              <a:rPr lang="fr-FR" dirty="0"/>
              <a:t>La protection des informations sensibles embarquées, </a:t>
            </a:r>
          </a:p>
          <a:p>
            <a:pPr marL="742950" lvl="1" indent="-285750">
              <a:buFont typeface="Arial" panose="020B0604020202020204" pitchFamily="34" charset="0"/>
              <a:buChar char="•"/>
            </a:pPr>
            <a:r>
              <a:rPr lang="fr-FR" dirty="0"/>
              <a:t>L’analyse de la fiabilité et de l’intégrité des informations collectées par les capteurs et utilisées ensuite par les systèmes d’information des navires, </a:t>
            </a:r>
          </a:p>
          <a:p>
            <a:pPr marL="742950" lvl="1" indent="-285750">
              <a:buFont typeface="Arial" panose="020B0604020202020204" pitchFamily="34" charset="0"/>
              <a:buChar char="•"/>
            </a:pPr>
            <a:r>
              <a:rPr lang="fr-FR" dirty="0"/>
              <a:t>L’analyse des failles de sécurité et intrusions affectant ces derniers, </a:t>
            </a:r>
          </a:p>
          <a:p>
            <a:pPr marL="742950" lvl="1" indent="-285750">
              <a:buFont typeface="Arial" panose="020B0604020202020204" pitchFamily="34" charset="0"/>
              <a:buChar char="•"/>
            </a:pPr>
            <a:r>
              <a:rPr lang="fr-FR" dirty="0"/>
              <a:t>Le déploiement de correctifs logiciels adaptés en cas de besoin, ainsi que toute autre réaction nécessaire au rétablissement de la sécurité des systèmes, </a:t>
            </a:r>
          </a:p>
          <a:p>
            <a:pPr marL="742950" lvl="1" indent="-285750">
              <a:buFont typeface="Arial" panose="020B0604020202020204" pitchFamily="34" charset="0"/>
              <a:buChar char="•"/>
            </a:pPr>
            <a:r>
              <a:rPr lang="fr-FR" dirty="0"/>
              <a:t>L’aide à la prise de décisions en situations critiques.  </a:t>
            </a:r>
          </a:p>
        </p:txBody>
      </p:sp>
      <p:pic>
        <p:nvPicPr>
          <p:cNvPr id="6" name="Picture 2" descr="Résultat de recherche d'images pour &quot;comcyber&quot;">
            <a:extLst>
              <a:ext uri="{FF2B5EF4-FFF2-40B4-BE49-F238E27FC236}">
                <a16:creationId xmlns:a16="http://schemas.microsoft.com/office/drawing/2014/main" id="{D5B8400D-0D19-4328-8B59-DD8B2681B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8092" y="47453"/>
            <a:ext cx="1375128" cy="137512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B97CCFB-26FC-4E52-B1C3-2B15FBEF1C85}"/>
              </a:ext>
            </a:extLst>
          </p:cNvPr>
          <p:cNvSpPr>
            <a:spLocks noGrp="1"/>
          </p:cNvSpPr>
          <p:nvPr>
            <p:ph type="sldNum" sz="quarter" idx="12"/>
          </p:nvPr>
        </p:nvSpPr>
        <p:spPr/>
        <p:txBody>
          <a:bodyPr/>
          <a:lstStyle/>
          <a:p>
            <a:fld id="{57783441-1C93-4F85-B017-013C0D9B34CB}" type="slidenum">
              <a:rPr lang="fr-FR" smtClean="0"/>
              <a:t>23</a:t>
            </a:fld>
            <a:endParaRPr lang="fr-FR" dirty="0"/>
          </a:p>
        </p:txBody>
      </p:sp>
      <p:sp>
        <p:nvSpPr>
          <p:cNvPr id="11" name="Slide Number Placeholder 3">
            <a:extLst>
              <a:ext uri="{FF2B5EF4-FFF2-40B4-BE49-F238E27FC236}">
                <a16:creationId xmlns:a16="http://schemas.microsoft.com/office/drawing/2014/main" id="{404372F6-241F-4CB3-8314-80AD233AD8FB}"/>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spTree>
    <p:extLst>
      <p:ext uri="{BB962C8B-B14F-4D97-AF65-F5344CB8AC3E}">
        <p14:creationId xmlns:p14="http://schemas.microsoft.com/office/powerpoint/2010/main" val="1623492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C0CC399-1BAD-48EB-BA7A-A65E91A1F6C9}"/>
              </a:ext>
            </a:extLst>
          </p:cNvPr>
          <p:cNvSpPr/>
          <p:nvPr/>
        </p:nvSpPr>
        <p:spPr>
          <a:xfrm>
            <a:off x="657922" y="1153532"/>
            <a:ext cx="11285034" cy="4316759"/>
          </a:xfrm>
          <a:prstGeom prst="rect">
            <a:avLst/>
          </a:prstGeom>
        </p:spPr>
        <p:txBody>
          <a:bodyPr wrap="square">
            <a:spAutoFit/>
          </a:bodyPr>
          <a:lstStyle/>
          <a:p>
            <a:pPr marL="742950" lvl="1" indent="-285750">
              <a:buFont typeface="Arial" panose="020B0604020202020204" pitchFamily="34" charset="0"/>
              <a:buChar char="•"/>
            </a:pPr>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FR" sz="2000" dirty="0">
                <a:solidFill>
                  <a:srgbClr val="002060"/>
                </a:solidFill>
                <a:latin typeface="Calibri" panose="020F0502020204030204" pitchFamily="34" charset="0"/>
                <a:cs typeface="Times New Roman" panose="02020603050405020304" pitchFamily="18" charset="0"/>
              </a:rPr>
              <a:t>Les intervenants sont : </a:t>
            </a:r>
          </a:p>
          <a:p>
            <a:pPr marL="1706563">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1706563">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 l’Ambassadeur Jean-Paul LABORDE pour la Chaire Cyberdéfense et </a:t>
            </a:r>
            <a:r>
              <a:rPr lang="fr-FR" dirty="0" err="1">
                <a:latin typeface="Calibri" panose="020F0502020204030204" pitchFamily="34" charset="0"/>
                <a:ea typeface="Calibri" panose="020F0502020204030204" pitchFamily="34" charset="0"/>
                <a:cs typeface="Times New Roman" panose="02020603050405020304" pitchFamily="18" charset="0"/>
              </a:rPr>
              <a:t>Cyber-sécurité</a:t>
            </a:r>
            <a:r>
              <a:rPr lang="fr-FR" dirty="0">
                <a:latin typeface="Calibri" panose="020F0502020204030204" pitchFamily="34" charset="0"/>
                <a:ea typeface="Calibri" panose="020F0502020204030204" pitchFamily="34" charset="0"/>
                <a:cs typeface="Times New Roman" panose="02020603050405020304" pitchFamily="18" charset="0"/>
              </a:rPr>
              <a:t> - Saint-Cyr/Sogeti/Thales</a:t>
            </a:r>
          </a:p>
          <a:p>
            <a:pPr marL="1706563">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706563">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706563">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 Paul THERON pour la Chaire </a:t>
            </a:r>
            <a:r>
              <a:rPr lang="fr-FR" dirty="0" err="1">
                <a:latin typeface="Calibri" panose="020F0502020204030204" pitchFamily="34" charset="0"/>
                <a:ea typeface="Calibri" panose="020F0502020204030204" pitchFamily="34" charset="0"/>
                <a:cs typeface="Times New Roman" panose="02020603050405020304" pitchFamily="18" charset="0"/>
              </a:rPr>
              <a:t>Cyb’Air</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1706563">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706563">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706563">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1706563">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 Yvon KERMARREC pour la Chaire Cyberdéfense des systèmes navals</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24DF6F3-983C-4FA5-93E4-5C7093D3873E}"/>
              </a:ext>
            </a:extLst>
          </p:cNvPr>
          <p:cNvPicPr>
            <a:picLocks noChangeAspect="1"/>
          </p:cNvPicPr>
          <p:nvPr/>
        </p:nvPicPr>
        <p:blipFill rotWithShape="1">
          <a:blip r:embed="rId4">
            <a:extLst>
              <a:ext uri="{28A0092B-C50C-407E-A947-70E740481C1C}">
                <a14:useLocalDpi xmlns:a14="http://schemas.microsoft.com/office/drawing/2010/main" val="0"/>
              </a:ext>
            </a:extLst>
          </a:blip>
          <a:srcRect l="41605" r="32743" b="31823"/>
          <a:stretch/>
        </p:blipFill>
        <p:spPr>
          <a:xfrm>
            <a:off x="914398" y="1965120"/>
            <a:ext cx="1256581" cy="1513378"/>
          </a:xfrm>
          <a:prstGeom prst="rect">
            <a:avLst/>
          </a:prstGeom>
        </p:spPr>
      </p:pic>
      <p:pic>
        <p:nvPicPr>
          <p:cNvPr id="8" name="Picture 7">
            <a:extLst>
              <a:ext uri="{FF2B5EF4-FFF2-40B4-BE49-F238E27FC236}">
                <a16:creationId xmlns:a16="http://schemas.microsoft.com/office/drawing/2014/main" id="{FAE324BB-8434-4EB2-A7B7-26636585FD53}"/>
              </a:ext>
            </a:extLst>
          </p:cNvPr>
          <p:cNvPicPr>
            <a:picLocks noChangeAspect="1"/>
          </p:cNvPicPr>
          <p:nvPr/>
        </p:nvPicPr>
        <p:blipFill rotWithShape="1">
          <a:blip r:embed="rId5">
            <a:extLst>
              <a:ext uri="{28A0092B-C50C-407E-A947-70E740481C1C}">
                <a14:useLocalDpi xmlns:a14="http://schemas.microsoft.com/office/drawing/2010/main" val="0"/>
              </a:ext>
            </a:extLst>
          </a:blip>
          <a:srcRect t="785" b="9467"/>
          <a:stretch/>
        </p:blipFill>
        <p:spPr>
          <a:xfrm>
            <a:off x="810490" y="3546088"/>
            <a:ext cx="1360490" cy="1465200"/>
          </a:xfrm>
          <a:prstGeom prst="rect">
            <a:avLst/>
          </a:prstGeom>
        </p:spPr>
      </p:pic>
      <p:pic>
        <p:nvPicPr>
          <p:cNvPr id="10" name="Picture 9">
            <a:extLst>
              <a:ext uri="{FF2B5EF4-FFF2-40B4-BE49-F238E27FC236}">
                <a16:creationId xmlns:a16="http://schemas.microsoft.com/office/drawing/2014/main" id="{D6554515-597D-47CD-BE10-59B351B7B512}"/>
              </a:ext>
            </a:extLst>
          </p:cNvPr>
          <p:cNvPicPr>
            <a:picLocks noChangeAspect="1"/>
          </p:cNvPicPr>
          <p:nvPr/>
        </p:nvPicPr>
        <p:blipFill rotWithShape="1">
          <a:blip r:embed="rId6">
            <a:extLst>
              <a:ext uri="{28A0092B-C50C-407E-A947-70E740481C1C}">
                <a14:useLocalDpi xmlns:a14="http://schemas.microsoft.com/office/drawing/2010/main" val="0"/>
              </a:ext>
            </a:extLst>
          </a:blip>
          <a:srcRect l="27105" t="5391" r="20868" b="32264"/>
          <a:stretch/>
        </p:blipFill>
        <p:spPr>
          <a:xfrm>
            <a:off x="869796" y="5069105"/>
            <a:ext cx="1301183" cy="1507265"/>
          </a:xfrm>
          <a:prstGeom prst="rect">
            <a:avLst/>
          </a:prstGeom>
        </p:spPr>
      </p:pic>
      <p:pic>
        <p:nvPicPr>
          <p:cNvPr id="12" name="Picture 2" descr="Résultat de recherche d'images pour &quot;comcyber&quot;">
            <a:extLst>
              <a:ext uri="{FF2B5EF4-FFF2-40B4-BE49-F238E27FC236}">
                <a16:creationId xmlns:a16="http://schemas.microsoft.com/office/drawing/2014/main" id="{B5ABE47F-2411-41EE-9123-2CDD4E8719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8092" y="47453"/>
            <a:ext cx="1375128" cy="137512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267CF83-AA10-452A-AB9A-D8A8ED805797}"/>
              </a:ext>
            </a:extLst>
          </p:cNvPr>
          <p:cNvSpPr>
            <a:spLocks noGrp="1"/>
          </p:cNvSpPr>
          <p:nvPr>
            <p:ph type="sldNum" sz="quarter" idx="12"/>
          </p:nvPr>
        </p:nvSpPr>
        <p:spPr/>
        <p:txBody>
          <a:bodyPr/>
          <a:lstStyle/>
          <a:p>
            <a:fld id="{57783441-1C93-4F85-B017-013C0D9B34CB}" type="slidenum">
              <a:rPr lang="fr-FR" smtClean="0"/>
              <a:t>24</a:t>
            </a:fld>
            <a:endParaRPr lang="fr-FR" dirty="0"/>
          </a:p>
        </p:txBody>
      </p:sp>
      <p:graphicFrame>
        <p:nvGraphicFramePr>
          <p:cNvPr id="11" name="Object 10">
            <a:extLst>
              <a:ext uri="{FF2B5EF4-FFF2-40B4-BE49-F238E27FC236}">
                <a16:creationId xmlns:a16="http://schemas.microsoft.com/office/drawing/2014/main" id="{CB3ED8AB-1629-4670-BBC6-9D813161CE1B}"/>
              </a:ext>
            </a:extLst>
          </p:cNvPr>
          <p:cNvGraphicFramePr>
            <a:graphicFrameLocks noChangeAspect="1"/>
          </p:cNvGraphicFramePr>
          <p:nvPr>
            <p:extLst>
              <p:ext uri="{D42A27DB-BD31-4B8C-83A1-F6EECF244321}">
                <p14:modId xmlns:p14="http://schemas.microsoft.com/office/powerpoint/2010/main" val="3760632900"/>
              </p:ext>
            </p:extLst>
          </p:nvPr>
        </p:nvGraphicFramePr>
        <p:xfrm>
          <a:off x="2393577" y="4117415"/>
          <a:ext cx="914400" cy="771525"/>
        </p:xfrm>
        <a:graphic>
          <a:graphicData uri="http://schemas.openxmlformats.org/presentationml/2006/ole">
            <mc:AlternateContent xmlns:mc="http://schemas.openxmlformats.org/markup-compatibility/2006">
              <mc:Choice xmlns:v="urn:schemas-microsoft-com:vml" Requires="v">
                <p:oleObj spid="_x0000_s10245" name="Acrobat Document" showAsIcon="1" r:id="rId8" imgW="914400" imgH="771480" progId="AcroExch.Document.DC">
                  <p:embed/>
                </p:oleObj>
              </mc:Choice>
              <mc:Fallback>
                <p:oleObj name="Acrobat Document" showAsIcon="1" r:id="rId8" imgW="914400" imgH="771480" progId="AcroExch.Document.DC">
                  <p:embed/>
                  <p:pic>
                    <p:nvPicPr>
                      <p:cNvPr id="11" name="Object 10">
                        <a:extLst>
                          <a:ext uri="{FF2B5EF4-FFF2-40B4-BE49-F238E27FC236}">
                            <a16:creationId xmlns:a16="http://schemas.microsoft.com/office/drawing/2014/main" id="{CB3ED8AB-1629-4670-BBC6-9D813161CE1B}"/>
                          </a:ext>
                        </a:extLst>
                      </p:cNvPr>
                      <p:cNvPicPr/>
                      <p:nvPr/>
                    </p:nvPicPr>
                    <p:blipFill>
                      <a:blip r:embed="rId9"/>
                      <a:stretch>
                        <a:fillRect/>
                      </a:stretch>
                    </p:blipFill>
                    <p:spPr>
                      <a:xfrm>
                        <a:off x="2393577" y="4117415"/>
                        <a:ext cx="914400" cy="7715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4AA164F-5C4E-4776-AD39-00E519B2030F}"/>
              </a:ext>
            </a:extLst>
          </p:cNvPr>
          <p:cNvGraphicFramePr>
            <a:graphicFrameLocks noChangeAspect="1"/>
          </p:cNvGraphicFramePr>
          <p:nvPr>
            <p:extLst>
              <p:ext uri="{D42A27DB-BD31-4B8C-83A1-F6EECF244321}">
                <p14:modId xmlns:p14="http://schemas.microsoft.com/office/powerpoint/2010/main" val="2368585790"/>
              </p:ext>
            </p:extLst>
          </p:nvPr>
        </p:nvGraphicFramePr>
        <p:xfrm>
          <a:off x="2460892" y="5758547"/>
          <a:ext cx="914400" cy="771525"/>
        </p:xfrm>
        <a:graphic>
          <a:graphicData uri="http://schemas.openxmlformats.org/presentationml/2006/ole">
            <mc:AlternateContent xmlns:mc="http://schemas.openxmlformats.org/markup-compatibility/2006">
              <mc:Choice xmlns:v="urn:schemas-microsoft-com:vml" Requires="v">
                <p:oleObj spid="_x0000_s10246" name="Acrobat Document" showAsIcon="1" r:id="rId10" imgW="914400" imgH="771480" progId="AcroExch.Document.DC">
                  <p:embed/>
                </p:oleObj>
              </mc:Choice>
              <mc:Fallback>
                <p:oleObj name="Acrobat Document" showAsIcon="1" r:id="rId10" imgW="914400" imgH="771480" progId="AcroExch.Document.DC">
                  <p:embed/>
                  <p:pic>
                    <p:nvPicPr>
                      <p:cNvPr id="13" name="Object 12">
                        <a:extLst>
                          <a:ext uri="{FF2B5EF4-FFF2-40B4-BE49-F238E27FC236}">
                            <a16:creationId xmlns:a16="http://schemas.microsoft.com/office/drawing/2014/main" id="{D4AA164F-5C4E-4776-AD39-00E519B2030F}"/>
                          </a:ext>
                        </a:extLst>
                      </p:cNvPr>
                      <p:cNvPicPr/>
                      <p:nvPr/>
                    </p:nvPicPr>
                    <p:blipFill>
                      <a:blip r:embed="rId11"/>
                      <a:stretch>
                        <a:fillRect/>
                      </a:stretch>
                    </p:blipFill>
                    <p:spPr>
                      <a:xfrm>
                        <a:off x="2460892" y="5758547"/>
                        <a:ext cx="914400" cy="7715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C2D164C-287A-4BC0-9B3A-576D033BD274}"/>
              </a:ext>
            </a:extLst>
          </p:cNvPr>
          <p:cNvGraphicFramePr>
            <a:graphicFrameLocks noChangeAspect="1"/>
          </p:cNvGraphicFramePr>
          <p:nvPr>
            <p:extLst>
              <p:ext uri="{D42A27DB-BD31-4B8C-83A1-F6EECF244321}">
                <p14:modId xmlns:p14="http://schemas.microsoft.com/office/powerpoint/2010/main" val="3589328755"/>
              </p:ext>
            </p:extLst>
          </p:nvPr>
        </p:nvGraphicFramePr>
        <p:xfrm>
          <a:off x="2393577" y="2845593"/>
          <a:ext cx="914400" cy="771525"/>
        </p:xfrm>
        <a:graphic>
          <a:graphicData uri="http://schemas.openxmlformats.org/presentationml/2006/ole">
            <mc:AlternateContent xmlns:mc="http://schemas.openxmlformats.org/markup-compatibility/2006">
              <mc:Choice xmlns:v="urn:schemas-microsoft-com:vml" Requires="v">
                <p:oleObj spid="_x0000_s10247" name="Acrobat Document" showAsIcon="1" r:id="rId12" imgW="914400" imgH="771480" progId="AcroExch.Document.DC">
                  <p:embed/>
                </p:oleObj>
              </mc:Choice>
              <mc:Fallback>
                <p:oleObj name="Acrobat Document" showAsIcon="1" r:id="rId12" imgW="914400" imgH="771480" progId="AcroExch.Document.DC">
                  <p:embed/>
                  <p:pic>
                    <p:nvPicPr>
                      <p:cNvPr id="14" name="Object 13">
                        <a:extLst>
                          <a:ext uri="{FF2B5EF4-FFF2-40B4-BE49-F238E27FC236}">
                            <a16:creationId xmlns:a16="http://schemas.microsoft.com/office/drawing/2014/main" id="{1C2D164C-287A-4BC0-9B3A-576D033BD274}"/>
                          </a:ext>
                        </a:extLst>
                      </p:cNvPr>
                      <p:cNvPicPr/>
                      <p:nvPr/>
                    </p:nvPicPr>
                    <p:blipFill>
                      <a:blip r:embed="rId13"/>
                      <a:stretch>
                        <a:fillRect/>
                      </a:stretch>
                    </p:blipFill>
                    <p:spPr>
                      <a:xfrm>
                        <a:off x="2393577" y="2845593"/>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25070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C90E158-7D9C-41D4-AF47-A0294AFCF21D}"/>
              </a:ext>
            </a:extLst>
          </p:cNvPr>
          <p:cNvSpPr/>
          <p:nvPr/>
        </p:nvSpPr>
        <p:spPr>
          <a:xfrm>
            <a:off x="191902" y="1577958"/>
            <a:ext cx="10380856" cy="4642296"/>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16 :40 – 17 :00 : L’importance de la collaboration d’experts en sciences sociales et en sciences du numérique afin d'aborder les enjeux de la cybersécurité sous une approche holistique par :</a:t>
            </a:r>
          </a:p>
          <a:p>
            <a:pPr>
              <a:lnSpc>
                <a:spcPct val="107000"/>
              </a:lnSpc>
              <a:spcAft>
                <a:spcPts val="800"/>
              </a:spcAft>
            </a:pPr>
            <a:endPar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M. le Professeur Philippe ELBAZ-VINCENT, directeur du Grenoble Alpes </a:t>
            </a:r>
            <a:r>
              <a:rPr lang="fr-FR" sz="2000" dirty="0" err="1">
                <a:latin typeface="Calibri" panose="020F0502020204030204" pitchFamily="34" charset="0"/>
                <a:ea typeface="Calibri" panose="020F0502020204030204" pitchFamily="34" charset="0"/>
                <a:cs typeface="Times New Roman" panose="02020603050405020304" pitchFamily="18" charset="0"/>
              </a:rPr>
              <a:t>Cybersecurity</a:t>
            </a:r>
            <a:r>
              <a:rPr lang="fr-FR" sz="2000" dirty="0">
                <a:latin typeface="Calibri" panose="020F0502020204030204" pitchFamily="34" charset="0"/>
                <a:ea typeface="Calibri" panose="020F0502020204030204" pitchFamily="34" charset="0"/>
                <a:cs typeface="Times New Roman" panose="02020603050405020304" pitchFamily="18" charset="0"/>
              </a:rPr>
              <a:t> Institute</a:t>
            </a:r>
          </a:p>
          <a:p>
            <a:pPr>
              <a:lnSpc>
                <a:spcPct val="107000"/>
              </a:lnSpc>
              <a:spcAft>
                <a:spcPts val="800"/>
              </a:spcAft>
            </a:pP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lvl="1"/>
            <a:r>
              <a:rPr lang="fr-FR" dirty="0"/>
              <a:t>La cybercriminalité s'est développée dans la dernière décennie et pose désormais un ensemble de défis majeurs pour nos sociétés modernes : organisation de la résilience face à la complexification des cyberattaques, prise en compte des impératifs de cybersécurité dans le cycle de vie des produits IoT, sécurisation des infrastructures critiques, manipulation précautionneuse de l'arme à double tranchant que constitue l'IA, ou encore nécessité de réguler le cyberespace afin d'éviter l'apparition d'un far-</a:t>
            </a:r>
            <a:r>
              <a:rPr lang="fr-FR" dirty="0" err="1"/>
              <a:t>west</a:t>
            </a:r>
            <a:r>
              <a:rPr lang="fr-FR" dirty="0"/>
              <a:t> numérique. </a:t>
            </a:r>
          </a:p>
          <a:p>
            <a:pPr lvl="1"/>
            <a:r>
              <a:rPr lang="fr-FR" dirty="0"/>
              <a:t>Ces nouveaux défis ont conduit à la création du Grenoble Alpes </a:t>
            </a:r>
            <a:r>
              <a:rPr lang="fr-FR" dirty="0" err="1"/>
              <a:t>Cybersecurity</a:t>
            </a:r>
            <a:r>
              <a:rPr lang="fr-FR" dirty="0"/>
              <a:t> Institute en 2018. </a:t>
            </a:r>
          </a:p>
          <a:p>
            <a:pPr lvl="1"/>
            <a:r>
              <a:rPr lang="fr-FR" dirty="0"/>
              <a:t>Son </a:t>
            </a:r>
            <a:r>
              <a:rPr lang="fr-FR" dirty="0" err="1"/>
              <a:t>inter-disciplinarité</a:t>
            </a:r>
            <a:r>
              <a:rPr lang="fr-FR" dirty="0"/>
              <a:t>, lui permet de faire collaborer experts en sciences sociales et en sciences du numérique afin d'aborder les enjeux de la cybersécurité sous une approche holistique.</a:t>
            </a:r>
          </a:p>
        </p:txBody>
      </p:sp>
      <p:pic>
        <p:nvPicPr>
          <p:cNvPr id="3074" name="Picture 2" descr="Résultat de recherche d'images pour &quot;grenoble alpes cybersecurity institute&quot;">
            <a:extLst>
              <a:ext uri="{FF2B5EF4-FFF2-40B4-BE49-F238E27FC236}">
                <a16:creationId xmlns:a16="http://schemas.microsoft.com/office/drawing/2014/main" id="{6BE5DB68-D346-4520-BD48-4D489A694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02" y="307331"/>
            <a:ext cx="7032354" cy="71495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B7B9CC2-A783-46D6-B772-3357730FDB33}"/>
              </a:ext>
            </a:extLst>
          </p:cNvPr>
          <p:cNvSpPr>
            <a:spLocks noGrp="1"/>
          </p:cNvSpPr>
          <p:nvPr>
            <p:ph type="sldNum" sz="quarter" idx="12"/>
          </p:nvPr>
        </p:nvSpPr>
        <p:spPr/>
        <p:txBody>
          <a:bodyPr/>
          <a:lstStyle/>
          <a:p>
            <a:fld id="{57783441-1C93-4F85-B017-013C0D9B34CB}" type="slidenum">
              <a:rPr lang="fr-FR" smtClean="0"/>
              <a:t>25</a:t>
            </a:fld>
            <a:endParaRPr lang="fr-FR" dirty="0"/>
          </a:p>
        </p:txBody>
      </p:sp>
      <p:pic>
        <p:nvPicPr>
          <p:cNvPr id="9" name="Picture 8">
            <a:extLst>
              <a:ext uri="{FF2B5EF4-FFF2-40B4-BE49-F238E27FC236}">
                <a16:creationId xmlns:a16="http://schemas.microsoft.com/office/drawing/2014/main" id="{C51BC6C9-6B86-4812-AB72-36FD1A9AB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0" name="Picture 4" descr="Résultat de recherche d'images pour &quot;orange cyberdefense&quot;">
            <a:extLst>
              <a:ext uri="{FF2B5EF4-FFF2-40B4-BE49-F238E27FC236}">
                <a16:creationId xmlns:a16="http://schemas.microsoft.com/office/drawing/2014/main" id="{5FE3F8A6-0BD3-4E18-BA6D-3291519A01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a:extLst>
              <a:ext uri="{FF2B5EF4-FFF2-40B4-BE49-F238E27FC236}">
                <a16:creationId xmlns:a16="http://schemas.microsoft.com/office/drawing/2014/main" id="{AE92F240-9533-4F8F-81BA-D897A02FC557}"/>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spTree>
    <p:extLst>
      <p:ext uri="{BB962C8B-B14F-4D97-AF65-F5344CB8AC3E}">
        <p14:creationId xmlns:p14="http://schemas.microsoft.com/office/powerpoint/2010/main" val="769145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C90E158-7D9C-41D4-AF47-A0294AFCF21D}"/>
              </a:ext>
            </a:extLst>
          </p:cNvPr>
          <p:cNvSpPr/>
          <p:nvPr/>
        </p:nvSpPr>
        <p:spPr>
          <a:xfrm>
            <a:off x="249044" y="1600261"/>
            <a:ext cx="11861180" cy="4853380"/>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16 :40 – 17 :00 : L’importance de la collaboration d’experts en sciences sociales et en sciences du numérique afin d'aborder les enjeux de la cybersécurité sous une approche holistique par </a:t>
            </a:r>
          </a:p>
          <a:p>
            <a:pPr>
              <a:lnSpc>
                <a:spcPct val="107000"/>
              </a:lnSpc>
              <a:spcAft>
                <a:spcPts val="800"/>
              </a:spcAft>
            </a:pP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803275">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 le Professeur Philippe ELBAZ-VINCENT, directeur du Grenoble Alpes </a:t>
            </a:r>
            <a:r>
              <a:rPr lang="fr-FR" dirty="0" err="1">
                <a:latin typeface="Calibri" panose="020F0502020204030204" pitchFamily="34" charset="0"/>
                <a:ea typeface="Calibri" panose="020F0502020204030204" pitchFamily="34" charset="0"/>
                <a:cs typeface="Times New Roman" panose="02020603050405020304" pitchFamily="18" charset="0"/>
              </a:rPr>
              <a:t>Cybersecurity</a:t>
            </a:r>
            <a:r>
              <a:rPr lang="fr-FR" dirty="0">
                <a:latin typeface="Calibri" panose="020F0502020204030204" pitchFamily="34" charset="0"/>
                <a:ea typeface="Calibri" panose="020F0502020204030204" pitchFamily="34" charset="0"/>
                <a:cs typeface="Times New Roman" panose="02020603050405020304" pitchFamily="18" charset="0"/>
              </a:rPr>
              <a:t> Institute</a:t>
            </a:r>
          </a:p>
          <a:p>
            <a:pPr marL="1527175">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1617663" lvl="1"/>
            <a:r>
              <a:rPr lang="fr-FR" dirty="0" err="1"/>
              <a:t>M.Philippe</a:t>
            </a:r>
            <a:r>
              <a:rPr lang="fr-FR" dirty="0"/>
              <a:t> Elbaz-Vincent est professeur en Mathématiques à l'Université Grenoble Alpes depuis 2007 et été auparavant maître de conférences à l'Université de Montpellier. Il a obtenu son doctorat en 1995 à l'Université de Nice et son habilitation à diriger des recherche (HDR) en 2005. Il est directeur du Grenoble Alpes </a:t>
            </a:r>
            <a:r>
              <a:rPr lang="fr-FR" dirty="0" err="1"/>
              <a:t>Cybersecurity</a:t>
            </a:r>
            <a:r>
              <a:rPr lang="fr-FR" dirty="0"/>
              <a:t> Institute depuis 2018 dans le cadre d'un programme </a:t>
            </a:r>
            <a:r>
              <a:rPr lang="fr-FR" dirty="0" err="1"/>
              <a:t>inter-disciplinaire</a:t>
            </a:r>
            <a:r>
              <a:rPr lang="fr-FR" dirty="0"/>
              <a:t> de l'IDEX UGA. </a:t>
            </a:r>
            <a:br>
              <a:rPr lang="fr-FR" dirty="0"/>
            </a:br>
            <a:r>
              <a:rPr lang="fr-FR" dirty="0"/>
              <a:t>Ses domaines de recherche incluent la théorie des nombres, la cryptologie, l'obscurcissement de codes et la théorie de l'information. Il a été Marie Curie </a:t>
            </a:r>
            <a:r>
              <a:rPr lang="fr-FR" dirty="0" err="1"/>
              <a:t>Fellow</a:t>
            </a:r>
            <a:r>
              <a:rPr lang="fr-FR" dirty="0"/>
              <a:t> de l'UE en 1998-1999 à l'Université de Duisburg-Essen (Allemagne) et a été chercheur invité à l'IHES (France), l'EPFL (Suisse), le MPI </a:t>
            </a:r>
            <a:r>
              <a:rPr lang="fr-FR" dirty="0" err="1"/>
              <a:t>Für</a:t>
            </a:r>
            <a:r>
              <a:rPr lang="fr-FR" dirty="0"/>
              <a:t> </a:t>
            </a:r>
            <a:r>
              <a:rPr lang="fr-FR" dirty="0" err="1"/>
              <a:t>Mathematik</a:t>
            </a:r>
            <a:r>
              <a:rPr lang="fr-FR" dirty="0"/>
              <a:t> (Bonn, Allemagne) ainsi qu'au Hausdorff </a:t>
            </a:r>
            <a:r>
              <a:rPr lang="fr-FR" dirty="0" err="1"/>
              <a:t>Research</a:t>
            </a:r>
            <a:r>
              <a:rPr lang="fr-FR" dirty="0"/>
              <a:t> Institute for </a:t>
            </a:r>
            <a:r>
              <a:rPr lang="fr-FR" dirty="0" err="1"/>
              <a:t>Mathematic</a:t>
            </a:r>
            <a:r>
              <a:rPr lang="fr-FR" dirty="0"/>
              <a:t> (Bonn, Allemagne). Il a supervisé une trentaine </a:t>
            </a:r>
            <a:r>
              <a:rPr lang="fr-FR" dirty="0" err="1"/>
              <a:t>d'alumni</a:t>
            </a:r>
            <a:r>
              <a:rPr lang="fr-FR" dirty="0"/>
              <a:t> (thèses, postdocs, ingénieurs R&amp;D) et a été membres et/ou (</a:t>
            </a:r>
            <a:r>
              <a:rPr lang="fr-FR" dirty="0" err="1"/>
              <a:t>co</a:t>
            </a:r>
            <a:r>
              <a:rPr lang="fr-FR" dirty="0"/>
              <a:t>-)porteurs d'une vingtaine de projets de recherche financés, dont la majorité avec des partenaires industriels. </a:t>
            </a:r>
          </a:p>
        </p:txBody>
      </p:sp>
      <p:pic>
        <p:nvPicPr>
          <p:cNvPr id="3" name="Picture 2" descr="https://cybersecurity.univ-grenoble-alpes.fr/medias/photo/philippe-elbaz-vincent-200x200_1541518096382-png">
            <a:extLst>
              <a:ext uri="{FF2B5EF4-FFF2-40B4-BE49-F238E27FC236}">
                <a16:creationId xmlns:a16="http://schemas.microsoft.com/office/drawing/2014/main" id="{F19F9F1F-AD9A-4247-8D5A-31CC83C536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88" t="6390" r="12927" b="15171"/>
          <a:stretch/>
        </p:blipFill>
        <p:spPr bwMode="auto">
          <a:xfrm>
            <a:off x="356837" y="3652900"/>
            <a:ext cx="1382751" cy="14942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ésultat de recherche d'images pour &quot;grenoble alpes cybersecurity institute&quot;">
            <a:extLst>
              <a:ext uri="{FF2B5EF4-FFF2-40B4-BE49-F238E27FC236}">
                <a16:creationId xmlns:a16="http://schemas.microsoft.com/office/drawing/2014/main" id="{331662AD-A918-4F36-83E1-EA8514E51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02" y="307331"/>
            <a:ext cx="7032354" cy="71495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143906CD-4F1E-4553-8065-ED527216A42E}"/>
              </a:ext>
            </a:extLst>
          </p:cNvPr>
          <p:cNvSpPr>
            <a:spLocks noGrp="1"/>
          </p:cNvSpPr>
          <p:nvPr>
            <p:ph type="sldNum" sz="quarter" idx="12"/>
          </p:nvPr>
        </p:nvSpPr>
        <p:spPr/>
        <p:txBody>
          <a:bodyPr/>
          <a:lstStyle/>
          <a:p>
            <a:fld id="{57783441-1C93-4F85-B017-013C0D9B34CB}" type="slidenum">
              <a:rPr lang="fr-FR" smtClean="0"/>
              <a:t>26</a:t>
            </a:fld>
            <a:endParaRPr lang="fr-FR" dirty="0"/>
          </a:p>
        </p:txBody>
      </p:sp>
      <p:graphicFrame>
        <p:nvGraphicFramePr>
          <p:cNvPr id="8" name="Object 7">
            <a:extLst>
              <a:ext uri="{FF2B5EF4-FFF2-40B4-BE49-F238E27FC236}">
                <a16:creationId xmlns:a16="http://schemas.microsoft.com/office/drawing/2014/main" id="{20BFF608-D396-4754-90EB-86F166BAE65D}"/>
              </a:ext>
            </a:extLst>
          </p:cNvPr>
          <p:cNvGraphicFramePr>
            <a:graphicFrameLocks noChangeAspect="1"/>
          </p:cNvGraphicFramePr>
          <p:nvPr>
            <p:extLst>
              <p:ext uri="{D42A27DB-BD31-4B8C-83A1-F6EECF244321}">
                <p14:modId xmlns:p14="http://schemas.microsoft.com/office/powerpoint/2010/main" val="116688879"/>
              </p:ext>
            </p:extLst>
          </p:nvPr>
        </p:nvGraphicFramePr>
        <p:xfrm>
          <a:off x="591012" y="5584825"/>
          <a:ext cx="914400" cy="771525"/>
        </p:xfrm>
        <a:graphic>
          <a:graphicData uri="http://schemas.openxmlformats.org/presentationml/2006/ole">
            <mc:AlternateContent xmlns:mc="http://schemas.openxmlformats.org/markup-compatibility/2006">
              <mc:Choice xmlns:v="urn:schemas-microsoft-com:vml" Requires="v">
                <p:oleObj spid="_x0000_s11267" name="Acrobat Document" showAsIcon="1" r:id="rId6" imgW="914400" imgH="771480" progId="AcroExch.Document.DC">
                  <p:embed/>
                </p:oleObj>
              </mc:Choice>
              <mc:Fallback>
                <p:oleObj name="Acrobat Document" showAsIcon="1" r:id="rId6" imgW="914400" imgH="771480" progId="AcroExch.Document.DC">
                  <p:embed/>
                  <p:pic>
                    <p:nvPicPr>
                      <p:cNvPr id="8" name="Object 7">
                        <a:extLst>
                          <a:ext uri="{FF2B5EF4-FFF2-40B4-BE49-F238E27FC236}">
                            <a16:creationId xmlns:a16="http://schemas.microsoft.com/office/drawing/2014/main" id="{20BFF608-D396-4754-90EB-86F166BAE65D}"/>
                          </a:ext>
                        </a:extLst>
                      </p:cNvPr>
                      <p:cNvPicPr/>
                      <p:nvPr/>
                    </p:nvPicPr>
                    <p:blipFill>
                      <a:blip r:embed="rId7"/>
                      <a:stretch>
                        <a:fillRect/>
                      </a:stretch>
                    </p:blipFill>
                    <p:spPr>
                      <a:xfrm>
                        <a:off x="591012" y="558482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28285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05F8ECBD-2C76-4D1C-BB7E-9AF513CDBFDE}"/>
              </a:ext>
            </a:extLst>
          </p:cNvPr>
          <p:cNvSpPr/>
          <p:nvPr/>
        </p:nvSpPr>
        <p:spPr>
          <a:xfrm>
            <a:off x="647700" y="1511455"/>
            <a:ext cx="11295256" cy="4698915"/>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17 :00 – 17 :20 : Intervention b&lt;&gt;com sur le thème Carte à puce, DRM, tatouage : la saga du piratage de vidéo :</a:t>
            </a:r>
          </a:p>
          <a:p>
            <a:r>
              <a:rPr lang="fr-FR" dirty="0"/>
              <a:t>Profitant de moyens technologiques et financiers toujours plus conséquents, les services illégaux de streaming vidéo se multiplient et s’adaptent aux contre-mesures des diffuseurs légitimes. Cet atelier parcourra l'historique des approches des deux camps et dressera un état des lieux pratique et illustré des technologies &amp; solutions utilisées.</a:t>
            </a:r>
          </a:p>
          <a:p>
            <a:endParaRPr lang="fr-FR" dirty="0"/>
          </a:p>
          <a:p>
            <a:r>
              <a:rPr lang="fr-FR" dirty="0">
                <a:latin typeface="Calibri" panose="020F0502020204030204" pitchFamily="34" charset="0"/>
                <a:ea typeface="Calibri" panose="020F0502020204030204" pitchFamily="34" charset="0"/>
                <a:cs typeface="Times New Roman" panose="02020603050405020304" pitchFamily="18" charset="0"/>
              </a:rPr>
              <a:t>	M. </a:t>
            </a:r>
            <a:r>
              <a:rPr 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Gaëtan LE GUELVOUIT, Manager Labo Confiance &amp; Sécurité</a:t>
            </a:r>
          </a:p>
          <a:p>
            <a:pPr marL="1614488">
              <a:lnSpc>
                <a:spcPct val="107000"/>
              </a:lnSpc>
              <a:spcAft>
                <a:spcPts val="800"/>
              </a:spcAft>
            </a:pPr>
            <a:endParaRPr lang="fr-FR" dirty="0"/>
          </a:p>
          <a:p>
            <a:pPr marL="1614488">
              <a:lnSpc>
                <a:spcPct val="107000"/>
              </a:lnSpc>
              <a:spcAft>
                <a:spcPts val="800"/>
              </a:spcAft>
            </a:pPr>
            <a:r>
              <a:rPr lang="fr-FR" dirty="0"/>
              <a:t>Son principal sujet de recherche est la dissimulation de données (tatouage numérique et stéganographie). Ingénieur en informatique de l’Institut National des Sciences Appliquées de Rennes (INSA) en 2000, il rejoint l’INRIA pour un doctorat, soutenu en 2003. Puis, il exerce à Supélec Paris et devient consultant sécurité chez Capgemini Rennes. En 2006, il intègre Orange </a:t>
            </a:r>
            <a:r>
              <a:rPr lang="fr-FR" dirty="0" err="1"/>
              <a:t>Labs</a:t>
            </a:r>
            <a:r>
              <a:rPr lang="fr-FR" dirty="0"/>
              <a:t> en tant qu’ingénieur de recherche où il est distingué en tant qu’expert sécurité senior. Il intègre b&lt;&gt;com en 2013 comme responsable du laboratoire Confiance &amp; Sécurité et travaille sur les problématiques de sécurité associées aux contenus multimédia.</a:t>
            </a:r>
          </a:p>
        </p:txBody>
      </p:sp>
      <p:pic>
        <p:nvPicPr>
          <p:cNvPr id="13314" name="Picture 2" descr="Résultat de recherche d'images pour &quot;bcom&quot;">
            <a:extLst>
              <a:ext uri="{FF2B5EF4-FFF2-40B4-BE49-F238E27FC236}">
                <a16:creationId xmlns:a16="http://schemas.microsoft.com/office/drawing/2014/main" id="{AA7DF2F9-6C74-4E5A-8F7B-BCB0D9A13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453" y="370666"/>
            <a:ext cx="2493202" cy="6663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F5D5FD0-C1C0-41E4-A648-3EB4B9E8821E}"/>
              </a:ext>
            </a:extLst>
          </p:cNvPr>
          <p:cNvPicPr>
            <a:picLocks noChangeAspect="1"/>
          </p:cNvPicPr>
          <p:nvPr/>
        </p:nvPicPr>
        <p:blipFill rotWithShape="1">
          <a:blip r:embed="rId5">
            <a:extLst>
              <a:ext uri="{28A0092B-C50C-407E-A947-70E740481C1C}">
                <a14:useLocalDpi xmlns:a14="http://schemas.microsoft.com/office/drawing/2010/main" val="0"/>
              </a:ext>
            </a:extLst>
          </a:blip>
          <a:srcRect l="29000" t="18637" r="35675" b="7519"/>
          <a:stretch/>
        </p:blipFill>
        <p:spPr>
          <a:xfrm>
            <a:off x="647700" y="4191894"/>
            <a:ext cx="1317287" cy="1548945"/>
          </a:xfrm>
          <a:prstGeom prst="rect">
            <a:avLst/>
          </a:prstGeom>
        </p:spPr>
      </p:pic>
      <p:sp>
        <p:nvSpPr>
          <p:cNvPr id="5" name="Slide Number Placeholder 4">
            <a:extLst>
              <a:ext uri="{FF2B5EF4-FFF2-40B4-BE49-F238E27FC236}">
                <a16:creationId xmlns:a16="http://schemas.microsoft.com/office/drawing/2014/main" id="{0BC0702F-1423-47CD-8F84-B69267187B6C}"/>
              </a:ext>
            </a:extLst>
          </p:cNvPr>
          <p:cNvSpPr>
            <a:spLocks noGrp="1"/>
          </p:cNvSpPr>
          <p:nvPr>
            <p:ph type="sldNum" sz="quarter" idx="12"/>
          </p:nvPr>
        </p:nvSpPr>
        <p:spPr/>
        <p:txBody>
          <a:bodyPr/>
          <a:lstStyle/>
          <a:p>
            <a:fld id="{57783441-1C93-4F85-B017-013C0D9B34CB}" type="slidenum">
              <a:rPr lang="fr-FR" smtClean="0"/>
              <a:t>27</a:t>
            </a:fld>
            <a:endParaRPr lang="fr-FR" dirty="0"/>
          </a:p>
        </p:txBody>
      </p:sp>
      <p:sp>
        <p:nvSpPr>
          <p:cNvPr id="10" name="Slide Number Placeholder 3">
            <a:extLst>
              <a:ext uri="{FF2B5EF4-FFF2-40B4-BE49-F238E27FC236}">
                <a16:creationId xmlns:a16="http://schemas.microsoft.com/office/drawing/2014/main" id="{427E735C-52C3-4429-84F4-C10608A66208}"/>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pic>
        <p:nvPicPr>
          <p:cNvPr id="11" name="Picture 4" descr="Résultat de recherche d'images pour &quot;orange cyberdefense&quot;">
            <a:extLst>
              <a:ext uri="{FF2B5EF4-FFF2-40B4-BE49-F238E27FC236}">
                <a16:creationId xmlns:a16="http://schemas.microsoft.com/office/drawing/2014/main" id="{F57CD488-BFB9-48BF-8A85-3FA2AAFD22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B0D49D7-4E34-4FBC-A853-5E585EEA27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graphicFrame>
        <p:nvGraphicFramePr>
          <p:cNvPr id="2" name="Object 1">
            <a:extLst>
              <a:ext uri="{FF2B5EF4-FFF2-40B4-BE49-F238E27FC236}">
                <a16:creationId xmlns:a16="http://schemas.microsoft.com/office/drawing/2014/main" id="{1D79E00E-06B2-40DE-89C9-DAA19031FAAC}"/>
              </a:ext>
            </a:extLst>
          </p:cNvPr>
          <p:cNvGraphicFramePr>
            <a:graphicFrameLocks noChangeAspect="1"/>
          </p:cNvGraphicFramePr>
          <p:nvPr>
            <p:extLst>
              <p:ext uri="{D42A27DB-BD31-4B8C-83A1-F6EECF244321}">
                <p14:modId xmlns:p14="http://schemas.microsoft.com/office/powerpoint/2010/main" val="3287724510"/>
              </p:ext>
            </p:extLst>
          </p:nvPr>
        </p:nvGraphicFramePr>
        <p:xfrm>
          <a:off x="838200" y="5816833"/>
          <a:ext cx="847055" cy="714703"/>
        </p:xfrm>
        <a:graphic>
          <a:graphicData uri="http://schemas.openxmlformats.org/presentationml/2006/ole">
            <mc:AlternateContent xmlns:mc="http://schemas.openxmlformats.org/markup-compatibility/2006">
              <mc:Choice xmlns:v="urn:schemas-microsoft-com:vml" Requires="v">
                <p:oleObj spid="_x0000_s12291" name="Acrobat Document" showAsIcon="1" r:id="rId8" imgW="914400" imgH="771480" progId="AcroExch.Document.DC">
                  <p:embed/>
                </p:oleObj>
              </mc:Choice>
              <mc:Fallback>
                <p:oleObj name="Acrobat Document" showAsIcon="1" r:id="rId8" imgW="914400" imgH="771480" progId="AcroExch.Document.DC">
                  <p:embed/>
                  <p:pic>
                    <p:nvPicPr>
                      <p:cNvPr id="0" name=""/>
                      <p:cNvPicPr/>
                      <p:nvPr/>
                    </p:nvPicPr>
                    <p:blipFill>
                      <a:blip r:embed="rId9"/>
                      <a:stretch>
                        <a:fillRect/>
                      </a:stretch>
                    </p:blipFill>
                    <p:spPr>
                      <a:xfrm>
                        <a:off x="838200" y="5816833"/>
                        <a:ext cx="847055" cy="714703"/>
                      </a:xfrm>
                      <a:prstGeom prst="rect">
                        <a:avLst/>
                      </a:prstGeom>
                    </p:spPr>
                  </p:pic>
                </p:oleObj>
              </mc:Fallback>
            </mc:AlternateContent>
          </a:graphicData>
        </a:graphic>
      </p:graphicFrame>
    </p:spTree>
    <p:extLst>
      <p:ext uri="{BB962C8B-B14F-4D97-AF65-F5344CB8AC3E}">
        <p14:creationId xmlns:p14="http://schemas.microsoft.com/office/powerpoint/2010/main" val="4053716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E8674A00-C7B5-4F9F-9231-F02C911A67B7}"/>
              </a:ext>
            </a:extLst>
          </p:cNvPr>
          <p:cNvSpPr/>
          <p:nvPr/>
        </p:nvSpPr>
        <p:spPr>
          <a:xfrm>
            <a:off x="249044" y="1607699"/>
            <a:ext cx="11813254" cy="4685450"/>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17 :20 – 17 :40 : Panorama des laboratoires et de la recherche dans le Grand Ouest et au Pôle d’excellence cyber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M. </a:t>
            </a:r>
            <a:r>
              <a:rPr 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le Professeur Jean-Marc JEZEQUEL, directeur de l’IRISA</a:t>
            </a:r>
          </a:p>
          <a:p>
            <a:pPr marL="1614488">
              <a:lnSpc>
                <a:spcPct val="107000"/>
              </a:lnSpc>
              <a:spcAft>
                <a:spcPts val="800"/>
              </a:spcAft>
            </a:pPr>
            <a:r>
              <a:rPr lang="fr-FR" sz="1500" dirty="0">
                <a:latin typeface="Calibri" panose="020F0502020204030204" pitchFamily="34" charset="0"/>
                <a:ea typeface="Calibri" panose="020F0502020204030204" pitchFamily="34" charset="0"/>
                <a:cs typeface="Times New Roman" panose="02020603050405020304" pitchFamily="18" charset="0"/>
              </a:rPr>
              <a:t>Jean-Marc </a:t>
            </a:r>
            <a:r>
              <a:rPr lang="fr-FR" sz="1500" dirty="0" err="1">
                <a:latin typeface="Calibri" panose="020F0502020204030204" pitchFamily="34" charset="0"/>
                <a:ea typeface="Calibri" panose="020F0502020204030204" pitchFamily="34" charset="0"/>
                <a:cs typeface="Times New Roman" panose="02020603050405020304" pitchFamily="18" charset="0"/>
              </a:rPr>
              <a:t>Jézéquel</a:t>
            </a:r>
            <a:r>
              <a:rPr lang="fr-FR" sz="1500" dirty="0">
                <a:latin typeface="Calibri" panose="020F0502020204030204" pitchFamily="34" charset="0"/>
                <a:ea typeface="Calibri" panose="020F0502020204030204" pitchFamily="34" charset="0"/>
                <a:cs typeface="Times New Roman" panose="02020603050405020304" pitchFamily="18" charset="0"/>
              </a:rPr>
              <a:t> est Professeur à l'Université de Rennes 1 et directeur de l'IRISA, l'un des plus grands laboratoires public de recherche en informatique de France. Il est aussi coordinateur de la recherche du Pole d'Excellence Cyber et le directeur de EIT Digital Rennes. Il a reçu en 2016 la médaille d'argent du CNRS.</a:t>
            </a:r>
          </a:p>
          <a:p>
            <a:pPr marL="1614488">
              <a:lnSpc>
                <a:spcPct val="107000"/>
              </a:lnSpc>
              <a:spcAft>
                <a:spcPts val="800"/>
              </a:spcAft>
            </a:pPr>
            <a:r>
              <a:rPr lang="fr-FR" sz="1500" dirty="0">
                <a:latin typeface="Calibri" panose="020F0502020204030204" pitchFamily="34" charset="0"/>
                <a:ea typeface="Calibri" panose="020F0502020204030204" pitchFamily="34" charset="0"/>
                <a:cs typeface="Times New Roman" panose="02020603050405020304" pitchFamily="18" charset="0"/>
              </a:rPr>
              <a:t>Auteur de plus de 300 publications et de 4 livres traitant de science et d'ingénierie du logiciel, il est membre de plusieurs comités éditoriaux de revues scientifiques (IEEE Computer, JSS, </a:t>
            </a:r>
            <a:r>
              <a:rPr lang="fr-FR" sz="1500" dirty="0" err="1">
                <a:latin typeface="Calibri" panose="020F0502020204030204" pitchFamily="34" charset="0"/>
                <a:ea typeface="Calibri" panose="020F0502020204030204" pitchFamily="34" charset="0"/>
                <a:cs typeface="Times New Roman" panose="02020603050405020304" pitchFamily="18" charset="0"/>
              </a:rPr>
              <a:t>SoSyM</a:t>
            </a:r>
            <a:r>
              <a:rPr lang="fr-FR" sz="1500" dirty="0">
                <a:latin typeface="Calibri" panose="020F0502020204030204" pitchFamily="34" charset="0"/>
                <a:ea typeface="Calibri" panose="020F0502020204030204" pitchFamily="34" charset="0"/>
                <a:cs typeface="Times New Roman" panose="02020603050405020304" pitchFamily="18" charset="0"/>
              </a:rPr>
              <a:t>, etc.), ainsi que de nombreux comités de programmes.</a:t>
            </a:r>
          </a:p>
          <a:p>
            <a:pPr marL="1614488">
              <a:lnSpc>
                <a:spcPct val="107000"/>
              </a:lnSpc>
              <a:spcAft>
                <a:spcPts val="800"/>
              </a:spcAft>
            </a:pPr>
            <a:r>
              <a:rPr lang="fr-FR" sz="1500" dirty="0">
                <a:latin typeface="Calibri" panose="020F0502020204030204" pitchFamily="34" charset="0"/>
                <a:ea typeface="Calibri" panose="020F0502020204030204" pitchFamily="34" charset="0"/>
                <a:cs typeface="Times New Roman" panose="02020603050405020304" pitchFamily="18" charset="0"/>
              </a:rPr>
              <a:t>Auparavant, il avait été responsable du département Langage et Génie logiciel à l'IRISA, membre du bureau exécutif du </a:t>
            </a:r>
            <a:r>
              <a:rPr lang="fr-FR" sz="1500" dirty="0" err="1">
                <a:latin typeface="Calibri" panose="020F0502020204030204" pitchFamily="34" charset="0"/>
                <a:ea typeface="Calibri" panose="020F0502020204030204" pitchFamily="34" charset="0"/>
                <a:cs typeface="Times New Roman" panose="02020603050405020304" pitchFamily="18" charset="0"/>
              </a:rPr>
              <a:t>Labex</a:t>
            </a:r>
            <a:r>
              <a:rPr lang="fr-FR" sz="1500" dirty="0">
                <a:latin typeface="Calibri" panose="020F0502020204030204" pitchFamily="34" charset="0"/>
                <a:ea typeface="Calibri" panose="020F0502020204030204" pitchFamily="34" charset="0"/>
                <a:cs typeface="Times New Roman" panose="02020603050405020304" pitchFamily="18" charset="0"/>
              </a:rPr>
              <a:t> </a:t>
            </a:r>
            <a:r>
              <a:rPr lang="fr-FR" sz="1500" dirty="0" err="1">
                <a:latin typeface="Calibri" panose="020F0502020204030204" pitchFamily="34" charset="0"/>
                <a:ea typeface="Calibri" panose="020F0502020204030204" pitchFamily="34" charset="0"/>
                <a:cs typeface="Times New Roman" panose="02020603050405020304" pitchFamily="18" charset="0"/>
              </a:rPr>
              <a:t>CominLabs</a:t>
            </a:r>
            <a:r>
              <a:rPr lang="fr-FR" sz="1500" dirty="0">
                <a:latin typeface="Calibri" panose="020F0502020204030204" pitchFamily="34" charset="0"/>
                <a:ea typeface="Calibri" panose="020F0502020204030204" pitchFamily="34" charset="0"/>
                <a:cs typeface="Times New Roman" panose="02020603050405020304" pitchFamily="18" charset="0"/>
              </a:rPr>
              <a:t>, ainsi que Directeur adjoint de l'école doctorale Matisse et également responsable scientifique de l'équipe de recherche </a:t>
            </a:r>
            <a:r>
              <a:rPr lang="fr-FR" sz="1500" dirty="0" err="1">
                <a:latin typeface="Calibri" panose="020F0502020204030204" pitchFamily="34" charset="0"/>
                <a:ea typeface="Calibri" panose="020F0502020204030204" pitchFamily="34" charset="0"/>
                <a:cs typeface="Times New Roman" panose="02020603050405020304" pitchFamily="18" charset="0"/>
              </a:rPr>
              <a:t>Triskell</a:t>
            </a:r>
            <a:r>
              <a:rPr lang="fr-FR" sz="1500" dirty="0">
                <a:latin typeface="Calibri" panose="020F0502020204030204" pitchFamily="34" charset="0"/>
                <a:ea typeface="Calibri" panose="020F0502020204030204" pitchFamily="34" charset="0"/>
                <a:cs typeface="Times New Roman" panose="02020603050405020304" pitchFamily="18" charset="0"/>
              </a:rPr>
              <a:t>, commune à Inria et à l'IRISA.</a:t>
            </a:r>
          </a:p>
          <a:p>
            <a:pPr marL="1614488">
              <a:lnSpc>
                <a:spcPct val="107000"/>
              </a:lnSpc>
              <a:spcAft>
                <a:spcPts val="800"/>
              </a:spcAft>
            </a:pPr>
            <a:r>
              <a:rPr lang="fr-FR" sz="1500" dirty="0">
                <a:latin typeface="Calibri" panose="020F0502020204030204" pitchFamily="34" charset="0"/>
                <a:ea typeface="Calibri" panose="020F0502020204030204" pitchFamily="34" charset="0"/>
                <a:cs typeface="Times New Roman" panose="02020603050405020304" pitchFamily="18" charset="0"/>
              </a:rPr>
              <a:t>De 1991 à 2000, il fut chercheur au CNRS, et en 1996 il a effectué un séjour au Japon comme chercheur invité à l'Université de Tokyo. </a:t>
            </a:r>
          </a:p>
          <a:p>
            <a:pPr marL="1614488">
              <a:lnSpc>
                <a:spcPct val="107000"/>
              </a:lnSpc>
              <a:spcAft>
                <a:spcPts val="800"/>
              </a:spcAft>
            </a:pPr>
            <a:r>
              <a:rPr lang="fr-FR" sz="1500" dirty="0">
                <a:latin typeface="Calibri" panose="020F0502020204030204" pitchFamily="34" charset="0"/>
                <a:ea typeface="Calibri" panose="020F0502020204030204" pitchFamily="34" charset="0"/>
                <a:cs typeface="Times New Roman" panose="02020603050405020304" pitchFamily="18" charset="0"/>
              </a:rPr>
              <a:t>Auparavant, de 1989 à 1991, il fut ingénieur R&amp;D chez Transpac. Il a obtenu un Doctorat en Informatique en 1989, et un diplôme d'ingénieur de Telecom Bretagne en 1986.</a:t>
            </a:r>
          </a:p>
        </p:txBody>
      </p:sp>
      <p:pic>
        <p:nvPicPr>
          <p:cNvPr id="14338" name="Picture 2" descr="Résultat de recherche d'images pour &quot;irisa&quot;">
            <a:extLst>
              <a:ext uri="{FF2B5EF4-FFF2-40B4-BE49-F238E27FC236}">
                <a16:creationId xmlns:a16="http://schemas.microsoft.com/office/drawing/2014/main" id="{9DC8EDDD-A8CB-4905-B3B4-62D83D53B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8274" y="157279"/>
            <a:ext cx="3731941" cy="93298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Résultat de recherche d'images pour &quot;Jean-Marc JEZEQUEL&quot;">
            <a:extLst>
              <a:ext uri="{FF2B5EF4-FFF2-40B4-BE49-F238E27FC236}">
                <a16:creationId xmlns:a16="http://schemas.microsoft.com/office/drawing/2014/main" id="{0380C5FA-7394-4A85-85AF-4981981788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631" t="-191" r="5142" b="29086"/>
          <a:stretch/>
        </p:blipFill>
        <p:spPr bwMode="auto">
          <a:xfrm>
            <a:off x="321409" y="2535868"/>
            <a:ext cx="1371600" cy="175411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DC729C6-8DBE-47B2-9347-6B104000AF1E}"/>
              </a:ext>
            </a:extLst>
          </p:cNvPr>
          <p:cNvSpPr>
            <a:spLocks noGrp="1"/>
          </p:cNvSpPr>
          <p:nvPr>
            <p:ph type="sldNum" sz="quarter" idx="12"/>
          </p:nvPr>
        </p:nvSpPr>
        <p:spPr/>
        <p:txBody>
          <a:bodyPr/>
          <a:lstStyle/>
          <a:p>
            <a:fld id="{57783441-1C93-4F85-B017-013C0D9B34CB}" type="slidenum">
              <a:rPr lang="fr-FR" smtClean="0"/>
              <a:t>28</a:t>
            </a:fld>
            <a:endParaRPr lang="fr-FR" dirty="0"/>
          </a:p>
        </p:txBody>
      </p:sp>
      <p:pic>
        <p:nvPicPr>
          <p:cNvPr id="10" name="Picture 9">
            <a:extLst>
              <a:ext uri="{FF2B5EF4-FFF2-40B4-BE49-F238E27FC236}">
                <a16:creationId xmlns:a16="http://schemas.microsoft.com/office/drawing/2014/main" id="{556C0B30-27E5-4D46-85BD-3FF1AA1396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1" name="Picture 4" descr="Résultat de recherche d'images pour &quot;orange cyberdefense&quot;">
            <a:extLst>
              <a:ext uri="{FF2B5EF4-FFF2-40B4-BE49-F238E27FC236}">
                <a16:creationId xmlns:a16="http://schemas.microsoft.com/office/drawing/2014/main" id="{15C56FD6-BD78-4B45-BBB6-2F6CEDC1537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F644CF36-5317-42E2-912B-81366A2FF1CB}"/>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graphicFrame>
        <p:nvGraphicFramePr>
          <p:cNvPr id="2" name="Object 1">
            <a:extLst>
              <a:ext uri="{FF2B5EF4-FFF2-40B4-BE49-F238E27FC236}">
                <a16:creationId xmlns:a16="http://schemas.microsoft.com/office/drawing/2014/main" id="{816C059B-F294-46CE-AFF6-4DDFE5CCD3B1}"/>
              </a:ext>
            </a:extLst>
          </p:cNvPr>
          <p:cNvGraphicFramePr>
            <a:graphicFrameLocks noChangeAspect="1"/>
          </p:cNvGraphicFramePr>
          <p:nvPr>
            <p:extLst>
              <p:ext uri="{D42A27DB-BD31-4B8C-83A1-F6EECF244321}">
                <p14:modId xmlns:p14="http://schemas.microsoft.com/office/powerpoint/2010/main" val="1718388786"/>
              </p:ext>
            </p:extLst>
          </p:nvPr>
        </p:nvGraphicFramePr>
        <p:xfrm>
          <a:off x="550009" y="4649788"/>
          <a:ext cx="914400" cy="806450"/>
        </p:xfrm>
        <a:graphic>
          <a:graphicData uri="http://schemas.openxmlformats.org/presentationml/2006/ole">
            <mc:AlternateContent xmlns:mc="http://schemas.openxmlformats.org/markup-compatibility/2006">
              <mc:Choice xmlns:v="urn:schemas-microsoft-com:vml" Requires="v">
                <p:oleObj spid="_x0000_s13315" name="Acrobat Document" showAsIcon="1" r:id="rId8" imgW="914400" imgH="806400" progId="AcroExch.Document.DC">
                  <p:embed/>
                </p:oleObj>
              </mc:Choice>
              <mc:Fallback>
                <p:oleObj name="Acrobat Document" showAsIcon="1" r:id="rId8" imgW="914400" imgH="806400" progId="AcroExch.Document.DC">
                  <p:embed/>
                  <p:pic>
                    <p:nvPicPr>
                      <p:cNvPr id="2" name="Object 1">
                        <a:extLst>
                          <a:ext uri="{FF2B5EF4-FFF2-40B4-BE49-F238E27FC236}">
                            <a16:creationId xmlns:a16="http://schemas.microsoft.com/office/drawing/2014/main" id="{816C059B-F294-46CE-AFF6-4DDFE5CCD3B1}"/>
                          </a:ext>
                        </a:extLst>
                      </p:cNvPr>
                      <p:cNvPicPr/>
                      <p:nvPr/>
                    </p:nvPicPr>
                    <p:blipFill>
                      <a:blip r:embed="rId9"/>
                      <a:stretch>
                        <a:fillRect/>
                      </a:stretch>
                    </p:blipFill>
                    <p:spPr>
                      <a:xfrm>
                        <a:off x="550009" y="4649788"/>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243760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E10A4829-4552-4F3D-87C9-453911F6C8D0}"/>
              </a:ext>
            </a:extLst>
          </p:cNvPr>
          <p:cNvGraphicFramePr>
            <a:graphicFrameLocks noGrp="1"/>
          </p:cNvGraphicFramePr>
          <p:nvPr>
            <p:extLst>
              <p:ext uri="{D42A27DB-BD31-4B8C-83A1-F6EECF244321}">
                <p14:modId xmlns:p14="http://schemas.microsoft.com/office/powerpoint/2010/main" val="84457272"/>
              </p:ext>
            </p:extLst>
          </p:nvPr>
        </p:nvGraphicFramePr>
        <p:xfrm>
          <a:off x="0" y="0"/>
          <a:ext cx="7391400" cy="1314450"/>
        </p:xfrm>
        <a:graphic>
          <a:graphicData uri="http://schemas.openxmlformats.org/drawingml/2006/table">
            <a:tbl>
              <a:tblPr firstRow="1" bandRow="1">
                <a:tableStyleId>{5C22544A-7EE6-4342-B048-85BDC9FD1C3A}</a:tableStyleId>
              </a:tblPr>
              <a:tblGrid>
                <a:gridCol w="7391400">
                  <a:extLst>
                    <a:ext uri="{9D8B030D-6E8A-4147-A177-3AD203B41FA5}">
                      <a16:colId xmlns:a16="http://schemas.microsoft.com/office/drawing/2014/main" val="1762247118"/>
                    </a:ext>
                  </a:extLst>
                </a:gridCol>
              </a:tblGrid>
              <a:tr h="1314450">
                <a:tc>
                  <a:txBody>
                    <a:bodyPr/>
                    <a:lstStyle/>
                    <a:p>
                      <a:pPr algn="ctr">
                        <a:lnSpc>
                          <a:spcPct val="150000"/>
                        </a:lnSpc>
                      </a:pPr>
                      <a:r>
                        <a:rPr lang="fr-FR" sz="3600" b="0" dirty="0">
                          <a:solidFill>
                            <a:schemeClr val="tx1"/>
                          </a:solidFill>
                        </a:rPr>
                        <a:t>Conclusion</a:t>
                      </a:r>
                    </a:p>
                  </a:txBody>
                  <a:tcPr>
                    <a:solidFill>
                      <a:schemeClr val="bg1"/>
                    </a:solidFill>
                  </a:tcPr>
                </a:tc>
                <a:extLst>
                  <a:ext uri="{0D108BD9-81ED-4DB2-BD59-A6C34878D82A}">
                    <a16:rowId xmlns:a16="http://schemas.microsoft.com/office/drawing/2014/main" val="4272070004"/>
                  </a:ext>
                </a:extLst>
              </a:tr>
            </a:tbl>
          </a:graphicData>
        </a:graphic>
      </p:graphicFrame>
      <p:sp>
        <p:nvSpPr>
          <p:cNvPr id="3" name="Rectangle 2">
            <a:extLst>
              <a:ext uri="{FF2B5EF4-FFF2-40B4-BE49-F238E27FC236}">
                <a16:creationId xmlns:a16="http://schemas.microsoft.com/office/drawing/2014/main" id="{B0C26427-5E34-41CD-B043-51D66D6A75A9}"/>
              </a:ext>
            </a:extLst>
          </p:cNvPr>
          <p:cNvSpPr/>
          <p:nvPr/>
        </p:nvSpPr>
        <p:spPr>
          <a:xfrm>
            <a:off x="558009" y="1879796"/>
            <a:ext cx="11203258" cy="3168303"/>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17 :40 – 18 :00 : Conclusion de la journée par le </a:t>
            </a:r>
            <a:r>
              <a:rPr lang="fr-FR" sz="20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Comcyber</a:t>
            </a: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marL="2513013">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2513013">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 le Contre-amiral Pascal VEREL, Chargé de la coordination inter-chaires </a:t>
            </a:r>
            <a:r>
              <a:rPr lang="fr-FR" dirty="0" err="1">
                <a:latin typeface="Calibri" panose="020F0502020204030204" pitchFamily="34" charset="0"/>
                <a:ea typeface="Calibri" panose="020F0502020204030204" pitchFamily="34" charset="0"/>
                <a:cs typeface="Times New Roman" panose="02020603050405020304" pitchFamily="18" charset="0"/>
              </a:rPr>
              <a:t>Comcyber</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2513013">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2513013">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2513013">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2513013">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2513013">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 Christian CEVAER, Délégué à la sécurité numérique pour la Région Bretagne, ANSSI</a:t>
            </a:r>
            <a:endParaRPr lang="fr-FR" dirty="0">
              <a:latin typeface="Calibri" panose="020F0502020204030204" pitchFamily="34" charset="0"/>
              <a:cs typeface="Times New Roman" panose="02020603050405020304" pitchFamily="18" charset="0"/>
            </a:endParaRPr>
          </a:p>
        </p:txBody>
      </p:sp>
      <p:pic>
        <p:nvPicPr>
          <p:cNvPr id="16386" name="Picture 2" descr="Résultat de recherche d'images pour &quot;pascal verel&quot;">
            <a:extLst>
              <a:ext uri="{FF2B5EF4-FFF2-40B4-BE49-F238E27FC236}">
                <a16:creationId xmlns:a16="http://schemas.microsoft.com/office/drawing/2014/main" id="{3051909D-D625-441C-A774-DE6118B9AB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9" r="16612" b="9485"/>
          <a:stretch/>
        </p:blipFill>
        <p:spPr bwMode="auto">
          <a:xfrm>
            <a:off x="712062" y="2405529"/>
            <a:ext cx="1047070" cy="133808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0154F351-86B7-4B6D-840C-3B7A2F060FB5}"/>
              </a:ext>
            </a:extLst>
          </p:cNvPr>
          <p:cNvSpPr>
            <a:spLocks noGrp="1"/>
          </p:cNvSpPr>
          <p:nvPr>
            <p:ph type="sldNum" sz="quarter" idx="12"/>
          </p:nvPr>
        </p:nvSpPr>
        <p:spPr/>
        <p:txBody>
          <a:bodyPr/>
          <a:lstStyle/>
          <a:p>
            <a:fld id="{57783441-1C93-4F85-B017-013C0D9B34CB}" type="slidenum">
              <a:rPr lang="fr-FR" smtClean="0"/>
              <a:t>29</a:t>
            </a:fld>
            <a:endParaRPr lang="fr-FR" dirty="0"/>
          </a:p>
        </p:txBody>
      </p:sp>
      <p:sp>
        <p:nvSpPr>
          <p:cNvPr id="11" name="Slide Number Placeholder 3">
            <a:extLst>
              <a:ext uri="{FF2B5EF4-FFF2-40B4-BE49-F238E27FC236}">
                <a16:creationId xmlns:a16="http://schemas.microsoft.com/office/drawing/2014/main" id="{C7496063-72B7-41E1-9D0E-8CCB597CE279}"/>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pic>
        <p:nvPicPr>
          <p:cNvPr id="12" name="Picture 11">
            <a:extLst>
              <a:ext uri="{FF2B5EF4-FFF2-40B4-BE49-F238E27FC236}">
                <a16:creationId xmlns:a16="http://schemas.microsoft.com/office/drawing/2014/main" id="{562B99C6-FFDA-43A8-B82D-C805D731E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3" name="Picture 4" descr="Résultat de recherche d'images pour &quot;orange cyberdefense&quot;">
            <a:extLst>
              <a:ext uri="{FF2B5EF4-FFF2-40B4-BE49-F238E27FC236}">
                <a16:creationId xmlns:a16="http://schemas.microsoft.com/office/drawing/2014/main" id="{F00EB86C-1A80-4431-8E25-9E74150C40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ésultat de recherche d'images pour &quot;christian CEVAER ANSSI&quot;">
            <a:extLst>
              <a:ext uri="{FF2B5EF4-FFF2-40B4-BE49-F238E27FC236}">
                <a16:creationId xmlns:a16="http://schemas.microsoft.com/office/drawing/2014/main" id="{37E70B53-9AB6-4A71-84B6-7E08BA6B64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898" y="4269348"/>
            <a:ext cx="1051234" cy="105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746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E10A4829-4552-4F3D-87C9-453911F6C8D0}"/>
              </a:ext>
            </a:extLst>
          </p:cNvPr>
          <p:cNvGraphicFramePr>
            <a:graphicFrameLocks noGrp="1"/>
          </p:cNvGraphicFramePr>
          <p:nvPr>
            <p:extLst>
              <p:ext uri="{D42A27DB-BD31-4B8C-83A1-F6EECF244321}">
                <p14:modId xmlns:p14="http://schemas.microsoft.com/office/powerpoint/2010/main" val="4198090721"/>
              </p:ext>
            </p:extLst>
          </p:nvPr>
        </p:nvGraphicFramePr>
        <p:xfrm>
          <a:off x="0" y="0"/>
          <a:ext cx="7391400" cy="1314450"/>
        </p:xfrm>
        <a:graphic>
          <a:graphicData uri="http://schemas.openxmlformats.org/drawingml/2006/table">
            <a:tbl>
              <a:tblPr firstRow="1" bandRow="1">
                <a:tableStyleId>{5C22544A-7EE6-4342-B048-85BDC9FD1C3A}</a:tableStyleId>
              </a:tblPr>
              <a:tblGrid>
                <a:gridCol w="7391400">
                  <a:extLst>
                    <a:ext uri="{9D8B030D-6E8A-4147-A177-3AD203B41FA5}">
                      <a16:colId xmlns:a16="http://schemas.microsoft.com/office/drawing/2014/main" val="1762247118"/>
                    </a:ext>
                  </a:extLst>
                </a:gridCol>
              </a:tblGrid>
              <a:tr h="1314450">
                <a:tc>
                  <a:txBody>
                    <a:bodyPr/>
                    <a:lstStyle/>
                    <a:p>
                      <a:pPr algn="ctr">
                        <a:lnSpc>
                          <a:spcPct val="150000"/>
                        </a:lnSpc>
                      </a:pPr>
                      <a:r>
                        <a:rPr lang="fr-FR" sz="3600" b="0" dirty="0">
                          <a:solidFill>
                            <a:schemeClr val="tx1"/>
                          </a:solidFill>
                        </a:rPr>
                        <a:t>Introduction</a:t>
                      </a:r>
                    </a:p>
                  </a:txBody>
                  <a:tcPr>
                    <a:solidFill>
                      <a:schemeClr val="bg1"/>
                    </a:solidFill>
                  </a:tcPr>
                </a:tc>
                <a:extLst>
                  <a:ext uri="{0D108BD9-81ED-4DB2-BD59-A6C34878D82A}">
                    <a16:rowId xmlns:a16="http://schemas.microsoft.com/office/drawing/2014/main" val="4272070004"/>
                  </a:ext>
                </a:extLst>
              </a:tr>
            </a:tbl>
          </a:graphicData>
        </a:graphic>
      </p:graphicFrame>
      <p:sp>
        <p:nvSpPr>
          <p:cNvPr id="7" name="Rectangle 6">
            <a:extLst>
              <a:ext uri="{FF2B5EF4-FFF2-40B4-BE49-F238E27FC236}">
                <a16:creationId xmlns:a16="http://schemas.microsoft.com/office/drawing/2014/main" id="{478D92E5-C487-4095-B97F-233243284EC7}"/>
              </a:ext>
            </a:extLst>
          </p:cNvPr>
          <p:cNvSpPr/>
          <p:nvPr/>
        </p:nvSpPr>
        <p:spPr>
          <a:xfrm>
            <a:off x="722753" y="1526353"/>
            <a:ext cx="11008330" cy="4094262"/>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8 :45 : Accueil café</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9 :00 – 9 :20 : Introduction de la journée par :</a:t>
            </a:r>
          </a:p>
          <a:p>
            <a:pPr>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795463">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 Bernard POULIQUEN, Vice-Président chargé de l'enseignement supérieur, la recherche et la transition numérique pour la Région Bretagne</a:t>
            </a:r>
          </a:p>
          <a:p>
            <a:pPr marL="449580">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795463">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1795463">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 le Général Didier TISSEYRE, Officier Général « Commandant de la cyberdéfense » de l'état-major des armées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362" name="Picture 2" descr="Résultat de recherche d'images pour &quot;bernard pouliquen&quot;">
            <a:extLst>
              <a:ext uri="{FF2B5EF4-FFF2-40B4-BE49-F238E27FC236}">
                <a16:creationId xmlns:a16="http://schemas.microsoft.com/office/drawing/2014/main" id="{1A6546A0-D3B8-4D5D-94D5-5448CF78C3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43" r="26611"/>
          <a:stretch/>
        </p:blipFill>
        <p:spPr bwMode="auto">
          <a:xfrm>
            <a:off x="557561" y="2802166"/>
            <a:ext cx="1706137"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Résultat de recherche d'images pour &quot;Général Didier TISSEYRE&quot;">
            <a:extLst>
              <a:ext uri="{FF2B5EF4-FFF2-40B4-BE49-F238E27FC236}">
                <a16:creationId xmlns:a16="http://schemas.microsoft.com/office/drawing/2014/main" id="{20B68503-8A01-4290-904A-BE26484F17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31" r="7563" b="36019"/>
          <a:stretch/>
        </p:blipFill>
        <p:spPr bwMode="auto">
          <a:xfrm>
            <a:off x="785943" y="4559529"/>
            <a:ext cx="1460810" cy="16759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7360476-BDB6-4F96-9823-23FF6055234B}"/>
              </a:ext>
            </a:extLst>
          </p:cNvPr>
          <p:cNvSpPr>
            <a:spLocks noGrp="1"/>
          </p:cNvSpPr>
          <p:nvPr>
            <p:ph type="sldNum" sz="quarter" idx="12"/>
          </p:nvPr>
        </p:nvSpPr>
        <p:spPr/>
        <p:txBody>
          <a:bodyPr/>
          <a:lstStyle/>
          <a:p>
            <a:fld id="{57783441-1C93-4F85-B017-013C0D9B34CB}" type="slidenum">
              <a:rPr lang="fr-FR" smtClean="0"/>
              <a:t>3</a:t>
            </a:fld>
            <a:endParaRPr lang="fr-FR" dirty="0"/>
          </a:p>
        </p:txBody>
      </p:sp>
      <p:pic>
        <p:nvPicPr>
          <p:cNvPr id="12" name="Picture 11">
            <a:extLst>
              <a:ext uri="{FF2B5EF4-FFF2-40B4-BE49-F238E27FC236}">
                <a16:creationId xmlns:a16="http://schemas.microsoft.com/office/drawing/2014/main" id="{67C8C20E-ED4F-4B39-8ED5-39A9BFE695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3" name="Picture 4" descr="Résultat de recherche d'images pour &quot;orange cyberdefense&quot;">
            <a:extLst>
              <a:ext uri="{FF2B5EF4-FFF2-40B4-BE49-F238E27FC236}">
                <a16:creationId xmlns:a16="http://schemas.microsoft.com/office/drawing/2014/main" id="{61C49331-5114-4EF6-9999-B57B78482A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3">
            <a:extLst>
              <a:ext uri="{FF2B5EF4-FFF2-40B4-BE49-F238E27FC236}">
                <a16:creationId xmlns:a16="http://schemas.microsoft.com/office/drawing/2014/main" id="{6120D14A-E49C-49B3-906E-81D47FFF1DA1}"/>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spTree>
    <p:extLst>
      <p:ext uri="{BB962C8B-B14F-4D97-AF65-F5344CB8AC3E}">
        <p14:creationId xmlns:p14="http://schemas.microsoft.com/office/powerpoint/2010/main" val="364972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image012">
            <a:extLst>
              <a:ext uri="{FF2B5EF4-FFF2-40B4-BE49-F238E27FC236}">
                <a16:creationId xmlns:a16="http://schemas.microsoft.com/office/drawing/2014/main" id="{AA0CCF41-9546-4D3F-AACE-A33BE0E60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3350" y="2509025"/>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FFFAECF-72C3-4572-884C-49CAF4D976CD}"/>
              </a:ext>
            </a:extLst>
          </p:cNvPr>
          <p:cNvSpPr>
            <a:spLocks noGrp="1"/>
          </p:cNvSpPr>
          <p:nvPr>
            <p:ph type="sldNum" sz="quarter" idx="12"/>
          </p:nvPr>
        </p:nvSpPr>
        <p:spPr/>
        <p:txBody>
          <a:bodyPr/>
          <a:lstStyle/>
          <a:p>
            <a:fld id="{57783441-1C93-4F85-B017-013C0D9B34CB}" type="slidenum">
              <a:rPr lang="fr-FR" smtClean="0"/>
              <a:t>30</a:t>
            </a:fld>
            <a:endParaRPr lang="fr-FR" dirty="0"/>
          </a:p>
        </p:txBody>
      </p:sp>
      <p:pic>
        <p:nvPicPr>
          <p:cNvPr id="7" name="Picture 6">
            <a:extLst>
              <a:ext uri="{FF2B5EF4-FFF2-40B4-BE49-F238E27FC236}">
                <a16:creationId xmlns:a16="http://schemas.microsoft.com/office/drawing/2014/main" id="{BCF4DE78-341D-441E-A2BB-8BF859569F7E}"/>
              </a:ext>
            </a:extLst>
          </p:cNvPr>
          <p:cNvPicPr>
            <a:picLocks noChangeAspect="1"/>
          </p:cNvPicPr>
          <p:nvPr/>
        </p:nvPicPr>
        <p:blipFill>
          <a:blip r:embed="rId3"/>
          <a:stretch>
            <a:fillRect/>
          </a:stretch>
        </p:blipFill>
        <p:spPr>
          <a:xfrm>
            <a:off x="9793123" y="4112909"/>
            <a:ext cx="2237043" cy="2608566"/>
          </a:xfrm>
          <a:prstGeom prst="rect">
            <a:avLst/>
          </a:prstGeom>
        </p:spPr>
      </p:pic>
      <p:pic>
        <p:nvPicPr>
          <p:cNvPr id="6" name="Picture 5">
            <a:extLst>
              <a:ext uri="{FF2B5EF4-FFF2-40B4-BE49-F238E27FC236}">
                <a16:creationId xmlns:a16="http://schemas.microsoft.com/office/drawing/2014/main" id="{3AC32F9B-8026-4409-8D05-C41EFF964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8" name="Picture 4" descr="Résultat de recherche d'images pour &quot;orange cyberdefense&quot;">
            <a:extLst>
              <a:ext uri="{FF2B5EF4-FFF2-40B4-BE49-F238E27FC236}">
                <a16:creationId xmlns:a16="http://schemas.microsoft.com/office/drawing/2014/main" id="{AB5318ED-FCB4-46F1-8333-54367158E3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502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A6AE2FD-4D3E-48E8-9C03-463350DAB733}"/>
              </a:ext>
            </a:extLst>
          </p:cNvPr>
          <p:cNvSpPr/>
          <p:nvPr/>
        </p:nvSpPr>
        <p:spPr>
          <a:xfrm>
            <a:off x="210054" y="1488569"/>
            <a:ext cx="11981946" cy="5325432"/>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9 :20 – 9 :35 : Comment positionner les enjeux de la sécurité au regard de la société numérique et de l’économie ?</a:t>
            </a:r>
          </a:p>
          <a:p>
            <a:pPr>
              <a:lnSpc>
                <a:spcPct val="107000"/>
              </a:lnSpc>
              <a:spcAft>
                <a:spcPts val="800"/>
              </a:spcAft>
            </a:pP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1614488">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 Jérôme LAINE, Délégué à l’information stratégique et à la sécurité économique (DISSE)</a:t>
            </a:r>
          </a:p>
          <a:p>
            <a:pPr marL="1614488"/>
            <a:r>
              <a:rPr lang="fr-FR" dirty="0"/>
              <a:t>Au sein de la Direction régionale des entreprises, de la concurrence, de la consommation, du travail et de l'emploi (DIRECCTE), le Délégué à l’information stratégique et à la sécurité économiques (DISSE) représente un service à compétence nationale placé au sein des Ministères Économiques et Financiers : le Service d’information Stratégique et de Sécurité Economiques (SISSE). En lien avec le Secrétariat Général de la Défense et de la Sécurité nationale (SGDSN) et les ministères concernés, le SISSE a pour mission, d’élaborer et d’animer la politique publique en matière de protection et de promotion des intérêts économiques, industriels et scientifiques de la Nation et d’en évaluer l’efficacité. Le DISSE participe à la mise en œuvre de cette politique publique au travers de ses missions de :</a:t>
            </a:r>
          </a:p>
          <a:p>
            <a:pPr marL="1614488" lvl="1">
              <a:buFont typeface="Arial" panose="020B0604020202020204" pitchFamily="34" charset="0"/>
              <a:buChar char="•"/>
            </a:pPr>
            <a:r>
              <a:rPr lang="fr-FR" sz="1600" dirty="0"/>
              <a:t> Veille stratégique</a:t>
            </a:r>
          </a:p>
          <a:p>
            <a:pPr marL="1614488" lvl="1">
              <a:buFont typeface="Arial" panose="020B0604020202020204" pitchFamily="34" charset="0"/>
              <a:buChar char="•"/>
            </a:pPr>
            <a:r>
              <a:rPr lang="fr-FR" sz="1600" dirty="0"/>
              <a:t> Sensibilisation aux enjeux de la politique publique d'information stratégique et de sécurité économiques </a:t>
            </a:r>
          </a:p>
          <a:p>
            <a:pPr marL="1614488" lvl="1">
              <a:buFont typeface="Arial" panose="020B0604020202020204" pitchFamily="34" charset="0"/>
              <a:buChar char="•"/>
            </a:pPr>
            <a:r>
              <a:rPr lang="fr-FR" sz="1600" dirty="0"/>
              <a:t> Animation territoriale</a:t>
            </a:r>
          </a:p>
          <a:p>
            <a:pPr marL="1614488" lvl="1">
              <a:buFont typeface="Arial" panose="020B0604020202020204" pitchFamily="34" charset="0"/>
              <a:buChar char="•"/>
            </a:pPr>
            <a:r>
              <a:rPr lang="fr-FR" sz="1600" dirty="0"/>
              <a:t> Suivi et appui des entreprises</a:t>
            </a:r>
          </a:p>
          <a:p>
            <a:pPr marL="1614488" lvl="1">
              <a:buFont typeface="Arial" panose="020B0604020202020204" pitchFamily="34" charset="0"/>
              <a:buChar char="•"/>
            </a:pPr>
            <a:r>
              <a:rPr lang="fr-FR" sz="1600" dirty="0"/>
              <a:t> En lien avec le HFDS de Bercy, diffusion du dispositif de la protection du potentiel scientifique et technique (PPST) de la Nation.</a:t>
            </a:r>
          </a:p>
          <a:p>
            <a:pPr marL="1614488"/>
            <a:r>
              <a:rPr lang="fr-FR" dirty="0"/>
              <a:t>Plus d’informations : </a:t>
            </a:r>
            <a:r>
              <a:rPr lang="fr-FR" sz="1400" dirty="0">
                <a:solidFill>
                  <a:srgbClr val="0000CC"/>
                </a:solidFill>
                <a:hlinkClick r:id="rId5">
                  <a:extLst>
                    <a:ext uri="{A12FA001-AC4F-418D-AE19-62706E023703}">
                      <ahyp:hlinkClr xmlns:ahyp="http://schemas.microsoft.com/office/drawing/2018/hyperlinkcolor" val="tx"/>
                    </a:ext>
                  </a:extLst>
                </a:hlinkClick>
              </a:rPr>
              <a:t>https://sisse.entreprises.gouv.fr/fr</a:t>
            </a:r>
            <a:endParaRPr lang="fr-FR" sz="1400" dirty="0">
              <a:solidFill>
                <a:srgbClr val="0000CC"/>
              </a:solidFill>
            </a:endParaRPr>
          </a:p>
        </p:txBody>
      </p:sp>
      <p:pic>
        <p:nvPicPr>
          <p:cNvPr id="2050" name="Picture 2" descr="No alt text provided for this image">
            <a:extLst>
              <a:ext uri="{FF2B5EF4-FFF2-40B4-BE49-F238E27FC236}">
                <a16:creationId xmlns:a16="http://schemas.microsoft.com/office/drawing/2014/main" id="{7B97460A-3561-4E2E-9E20-788F012966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2172" y="233362"/>
            <a:ext cx="2429411" cy="10810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58B45DA-E484-4502-B51E-3EEB378B2945}"/>
              </a:ext>
            </a:extLst>
          </p:cNvPr>
          <p:cNvPicPr>
            <a:picLocks noChangeAspect="1"/>
          </p:cNvPicPr>
          <p:nvPr/>
        </p:nvPicPr>
        <p:blipFill rotWithShape="1">
          <a:blip r:embed="rId7">
            <a:extLst>
              <a:ext uri="{28A0092B-C50C-407E-A947-70E740481C1C}">
                <a14:useLocalDpi xmlns:a14="http://schemas.microsoft.com/office/drawing/2010/main" val="0"/>
              </a:ext>
            </a:extLst>
          </a:blip>
          <a:srcRect l="16844" t="5204" r="29192" b="44553"/>
          <a:stretch/>
        </p:blipFill>
        <p:spPr>
          <a:xfrm>
            <a:off x="210054" y="2475477"/>
            <a:ext cx="1517127" cy="1911697"/>
          </a:xfrm>
          <a:prstGeom prst="rect">
            <a:avLst/>
          </a:prstGeom>
        </p:spPr>
      </p:pic>
      <p:sp>
        <p:nvSpPr>
          <p:cNvPr id="5" name="Slide Number Placeholder 4">
            <a:extLst>
              <a:ext uri="{FF2B5EF4-FFF2-40B4-BE49-F238E27FC236}">
                <a16:creationId xmlns:a16="http://schemas.microsoft.com/office/drawing/2014/main" id="{A31B6373-5EA1-496C-B0F4-044F89DA4BD1}"/>
              </a:ext>
            </a:extLst>
          </p:cNvPr>
          <p:cNvSpPr>
            <a:spLocks noGrp="1"/>
          </p:cNvSpPr>
          <p:nvPr>
            <p:ph type="sldNum" sz="quarter" idx="12"/>
          </p:nvPr>
        </p:nvSpPr>
        <p:spPr/>
        <p:txBody>
          <a:bodyPr/>
          <a:lstStyle/>
          <a:p>
            <a:fld id="{57783441-1C93-4F85-B017-013C0D9B34CB}" type="slidenum">
              <a:rPr lang="fr-FR" smtClean="0"/>
              <a:t>4</a:t>
            </a:fld>
            <a:endParaRPr lang="fr-FR" dirty="0"/>
          </a:p>
        </p:txBody>
      </p:sp>
      <p:graphicFrame>
        <p:nvGraphicFramePr>
          <p:cNvPr id="6" name="Object 5">
            <a:extLst>
              <a:ext uri="{FF2B5EF4-FFF2-40B4-BE49-F238E27FC236}">
                <a16:creationId xmlns:a16="http://schemas.microsoft.com/office/drawing/2014/main" id="{79689F89-9E7C-480F-BE3E-019C761FA7C8}"/>
              </a:ext>
            </a:extLst>
          </p:cNvPr>
          <p:cNvGraphicFramePr>
            <a:graphicFrameLocks noChangeAspect="1"/>
          </p:cNvGraphicFramePr>
          <p:nvPr>
            <p:extLst>
              <p:ext uri="{D42A27DB-BD31-4B8C-83A1-F6EECF244321}">
                <p14:modId xmlns:p14="http://schemas.microsoft.com/office/powerpoint/2010/main" val="523954081"/>
              </p:ext>
            </p:extLst>
          </p:nvPr>
        </p:nvGraphicFramePr>
        <p:xfrm>
          <a:off x="511417" y="5214825"/>
          <a:ext cx="914400" cy="771525"/>
        </p:xfrm>
        <a:graphic>
          <a:graphicData uri="http://schemas.openxmlformats.org/presentationml/2006/ole">
            <mc:AlternateContent xmlns:mc="http://schemas.openxmlformats.org/markup-compatibility/2006">
              <mc:Choice xmlns:v="urn:schemas-microsoft-com:vml" Requires="v">
                <p:oleObj spid="_x0000_s1027" name="Acrobat Document" showAsIcon="1" r:id="rId8" imgW="914400" imgH="771480" progId="AcroExch.Document.DC">
                  <p:embed/>
                </p:oleObj>
              </mc:Choice>
              <mc:Fallback>
                <p:oleObj name="Acrobat Document" showAsIcon="1" r:id="rId8" imgW="914400" imgH="771480" progId="AcroExch.Document.DC">
                  <p:embed/>
                  <p:pic>
                    <p:nvPicPr>
                      <p:cNvPr id="6" name="Object 5">
                        <a:extLst>
                          <a:ext uri="{FF2B5EF4-FFF2-40B4-BE49-F238E27FC236}">
                            <a16:creationId xmlns:a16="http://schemas.microsoft.com/office/drawing/2014/main" id="{79689F89-9E7C-480F-BE3E-019C761FA7C8}"/>
                          </a:ext>
                        </a:extLst>
                      </p:cNvPr>
                      <p:cNvPicPr/>
                      <p:nvPr/>
                    </p:nvPicPr>
                    <p:blipFill>
                      <a:blip r:embed="rId9"/>
                      <a:stretch>
                        <a:fillRect/>
                      </a:stretch>
                    </p:blipFill>
                    <p:spPr>
                      <a:xfrm>
                        <a:off x="511417" y="521482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189328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83293"/>
            <a:ext cx="894841" cy="963675"/>
          </a:xfrm>
          <a:prstGeom prst="rect">
            <a:avLst/>
          </a:prstGeom>
        </p:spPr>
      </p:pic>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660451" y="1777743"/>
            <a:ext cx="11203258" cy="4535344"/>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9 :35 – 10 :30 : Intervention d’AIRBUS avec pour programme : </a:t>
            </a:r>
          </a:p>
          <a:p>
            <a:pPr>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Introduction des activités Airbus </a:t>
            </a:r>
            <a:r>
              <a:rPr lang="fr-FR" dirty="0" err="1">
                <a:latin typeface="Calibri" panose="020F0502020204030204" pitchFamily="34" charset="0"/>
                <a:ea typeface="Calibri" panose="020F0502020204030204" pitchFamily="34" charset="0"/>
                <a:cs typeface="Times New Roman" panose="02020603050405020304" pitchFamily="18" charset="0"/>
              </a:rPr>
              <a:t>Cybersecurity</a:t>
            </a:r>
            <a:r>
              <a:rPr lang="fr-FR" dirty="0">
                <a:latin typeface="Calibri" panose="020F0502020204030204" pitchFamily="34" charset="0"/>
                <a:ea typeface="Calibri" panose="020F0502020204030204" pitchFamily="34" charset="0"/>
                <a:cs typeface="Times New Roman" panose="02020603050405020304" pitchFamily="18" charset="0"/>
              </a:rPr>
              <a:t> Innovation par M. Adrien BECUE, Responsable de 			R&amp;T and Innovation</a:t>
            </a:r>
          </a:p>
          <a:p>
            <a:pPr marL="449580">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449580">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fr-FR" dirty="0">
                <a:latin typeface="Calibri" panose="020F0502020204030204" pitchFamily="34" charset="0"/>
                <a:ea typeface="Calibri" panose="020F0502020204030204" pitchFamily="34" charset="0"/>
                <a:cs typeface="Times New Roman" panose="02020603050405020304" pitchFamily="18" charset="0"/>
              </a:rPr>
              <a:t>Démonstration: utilisation du machine-</a:t>
            </a:r>
            <a:r>
              <a:rPr lang="fr-FR" dirty="0" err="1">
                <a:latin typeface="Calibri" panose="020F0502020204030204" pitchFamily="34" charset="0"/>
                <a:ea typeface="Calibri" panose="020F0502020204030204" pitchFamily="34" charset="0"/>
                <a:cs typeface="Times New Roman" panose="02020603050405020304" pitchFamily="18" charset="0"/>
              </a:rPr>
              <a:t>learning</a:t>
            </a:r>
            <a:r>
              <a:rPr lang="fr-FR" dirty="0">
                <a:latin typeface="Calibri" panose="020F0502020204030204" pitchFamily="34" charset="0"/>
                <a:ea typeface="Calibri" panose="020F0502020204030204" pitchFamily="34" charset="0"/>
                <a:cs typeface="Times New Roman" panose="02020603050405020304" pitchFamily="18" charset="0"/>
              </a:rPr>
              <a:t> pour l’analyse de malware</a:t>
            </a:r>
            <a:r>
              <a:rPr lang="en-US" dirty="0">
                <a:latin typeface="Calibri" panose="020F0502020204030204" pitchFamily="34" charset="0"/>
                <a:ea typeface="Calibri" panose="020F0502020204030204" pitchFamily="34" charset="0"/>
                <a:cs typeface="Times New Roman" panose="02020603050405020304" pitchFamily="18" charset="0"/>
              </a:rPr>
              <a:t> par </a:t>
            </a:r>
            <a:r>
              <a:rPr lang="en-US" dirty="0" err="1">
                <a:latin typeface="Calibri" panose="020F0502020204030204" pitchFamily="34" charset="0"/>
                <a:ea typeface="Calibri" panose="020F0502020204030204" pitchFamily="34" charset="0"/>
                <a:cs typeface="Times New Roman" panose="02020603050405020304" pitchFamily="18" charset="0"/>
              </a:rPr>
              <a:t>Mme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Arife</a:t>
            </a:r>
            <a:r>
              <a:rPr lang="en-US" dirty="0">
                <a:latin typeface="Calibri" panose="020F0502020204030204" pitchFamily="34" charset="0"/>
                <a:ea typeface="Calibri" panose="020F0502020204030204" pitchFamily="34" charset="0"/>
                <a:cs typeface="Times New Roman" panose="02020603050405020304" pitchFamily="18" charset="0"/>
              </a:rPr>
              <a:t> BICAR, </a:t>
            </a:r>
            <a:r>
              <a:rPr lang="en-US" dirty="0" err="1">
                <a:latin typeface="Calibri" panose="020F0502020204030204" pitchFamily="34" charset="0"/>
                <a:ea typeface="Calibri" panose="020F0502020204030204" pitchFamily="34" charset="0"/>
                <a:cs typeface="Times New Roman" panose="02020603050405020304" pitchFamily="18" charset="0"/>
              </a:rPr>
              <a:t>Dat</a:t>
            </a:r>
            <a:r>
              <a:rPr lang="en-US" dirty="0">
                <a:latin typeface="Calibri" panose="020F0502020204030204" pitchFamily="34" charset="0"/>
                <a:ea typeface="Calibri" panose="020F0502020204030204" pitchFamily="34" charset="0"/>
                <a:cs typeface="Times New Roman" panose="02020603050405020304" pitchFamily="18" charset="0"/>
              </a:rPr>
              <a:t>		Data scientist</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endParaRPr lang="fr-FR" sz="800"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Démonstration sur l’Intelligence Artificielle appliquée à la sécurité des systèmes industriels par M. 			Guillaume ANSEL, Doctorant de la Chaire CNI</a:t>
            </a:r>
          </a:p>
          <a:p>
            <a:pPr marL="449580">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Démonstration d’entrainement d’</a:t>
            </a:r>
            <a:r>
              <a:rPr lang="fr-FR" dirty="0" err="1">
                <a:latin typeface="Calibri" panose="020F0502020204030204" pitchFamily="34" charset="0"/>
                <a:ea typeface="Calibri" panose="020F0502020204030204" pitchFamily="34" charset="0"/>
                <a:cs typeface="Times New Roman" panose="02020603050405020304" pitchFamily="18" charset="0"/>
              </a:rPr>
              <a:t>IAs</a:t>
            </a:r>
            <a:r>
              <a:rPr lang="fr-FR" dirty="0">
                <a:latin typeface="Calibri" panose="020F0502020204030204" pitchFamily="34" charset="0"/>
                <a:ea typeface="Calibri" panose="020F0502020204030204" pitchFamily="34" charset="0"/>
                <a:cs typeface="Times New Roman" panose="02020603050405020304" pitchFamily="18" charset="0"/>
              </a:rPr>
              <a:t> offensives et défensives par M. Sylvain 					NAVERS, Responsable de l’ingénierie IA, M. Marc VELAY, Ingénieur et M. Alexandre DEY, Doctorant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96D883E-7980-4E9A-913D-DA65ECA5D494}"/>
              </a:ext>
            </a:extLst>
          </p:cNvPr>
          <p:cNvPicPr>
            <a:picLocks noChangeAspect="1"/>
          </p:cNvPicPr>
          <p:nvPr/>
        </p:nvPicPr>
        <p:blipFill>
          <a:blip r:embed="rId4">
            <a:clrChange>
              <a:clrFrom>
                <a:srgbClr val="FAFAFA"/>
              </a:clrFrom>
              <a:clrTo>
                <a:srgbClr val="FAFAFA">
                  <a:alpha val="0"/>
                </a:srgbClr>
              </a:clrTo>
            </a:clrChange>
            <a:alphaModFix amt="90000"/>
          </a:blip>
          <a:stretch>
            <a:fillRect/>
          </a:stretch>
        </p:blipFill>
        <p:spPr>
          <a:xfrm>
            <a:off x="2543175" y="212917"/>
            <a:ext cx="2533650" cy="1000125"/>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708" y="5594754"/>
            <a:ext cx="910885" cy="910885"/>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520769"/>
            <a:ext cx="894841" cy="882583"/>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553" y="4562168"/>
            <a:ext cx="938488" cy="908627"/>
          </a:xfrm>
          <a:prstGeom prst="rect">
            <a:avLst/>
          </a:prstGeom>
        </p:spPr>
      </p:pic>
    </p:spTree>
    <p:extLst>
      <p:ext uri="{BB962C8B-B14F-4D97-AF65-F5344CB8AC3E}">
        <p14:creationId xmlns:p14="http://schemas.microsoft.com/office/powerpoint/2010/main" val="1936863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494370" y="1577021"/>
            <a:ext cx="11697629" cy="4801314"/>
          </a:xfrm>
          <a:prstGeom prst="rect">
            <a:avLst/>
          </a:prstGeom>
        </p:spPr>
        <p:txBody>
          <a:bodyPr wrap="square">
            <a:spAutoFit/>
          </a:bodyPr>
          <a:lstStyle/>
          <a:p>
            <a:r>
              <a:rPr lang="en-US" b="1" dirty="0">
                <a:solidFill>
                  <a:srgbClr val="002060"/>
                </a:solidFill>
              </a:rPr>
              <a:t>Airbus Cybersecurity</a:t>
            </a:r>
            <a:r>
              <a:rPr lang="en-US" dirty="0"/>
              <a:t>, a pure cybersecurity player fully owned by Airbus group, with 860 employees worldwide and R&amp;D centers in UK, France and Germany, delivers high grade products and services to Airbus group, CNIs / Essential service providers, Governments / Armies and Institutions. Our Innovation strategy aims at secure connectivity and </a:t>
            </a:r>
            <a:r>
              <a:rPr lang="en-US" dirty="0" err="1"/>
              <a:t>cognification</a:t>
            </a:r>
            <a:r>
              <a:rPr lang="en-US" dirty="0"/>
              <a:t> across IT, OT, and </a:t>
            </a:r>
            <a:r>
              <a:rPr lang="en-US" dirty="0" err="1"/>
              <a:t>IoT</a:t>
            </a:r>
            <a:r>
              <a:rPr lang="en-US" dirty="0"/>
              <a:t>. We present here 3 demonstrations representative applying AI for security and security of AI - by Adrien </a:t>
            </a:r>
            <a:r>
              <a:rPr lang="en-US" dirty="0" err="1"/>
              <a:t>Bécue</a:t>
            </a:r>
            <a:r>
              <a:rPr lang="en-US" dirty="0"/>
              <a:t>, Head of R&amp;T and Innovation.</a:t>
            </a:r>
          </a:p>
          <a:p>
            <a:r>
              <a:rPr lang="en-US" b="1" dirty="0"/>
              <a:t> </a:t>
            </a:r>
            <a:endParaRPr lang="fr-FR" dirty="0"/>
          </a:p>
          <a:p>
            <a:pPr lvl="0"/>
            <a:r>
              <a:rPr lang="en-US" b="1" dirty="0">
                <a:solidFill>
                  <a:srgbClr val="002060"/>
                </a:solidFill>
              </a:rPr>
              <a:t>Demo 1: ML-based malware analysis (Orion Malware): </a:t>
            </a:r>
            <a:r>
              <a:rPr lang="en-US" dirty="0"/>
              <a:t>implementation of machine-learning techniques for malware analysis - by </a:t>
            </a:r>
            <a:r>
              <a:rPr lang="en-US" dirty="0" err="1"/>
              <a:t>Arife</a:t>
            </a:r>
            <a:r>
              <a:rPr lang="en-US" dirty="0"/>
              <a:t> </a:t>
            </a:r>
            <a:r>
              <a:rPr lang="en-US" dirty="0" err="1"/>
              <a:t>Bicar</a:t>
            </a:r>
            <a:r>
              <a:rPr lang="en-US" dirty="0"/>
              <a:t>, from Orion Malware team.</a:t>
            </a:r>
          </a:p>
          <a:p>
            <a:pPr lvl="0"/>
            <a:endParaRPr lang="en-US" dirty="0"/>
          </a:p>
          <a:p>
            <a:pPr lvl="0"/>
            <a:r>
              <a:rPr lang="en-US" b="1" dirty="0">
                <a:solidFill>
                  <a:srgbClr val="002060"/>
                </a:solidFill>
              </a:rPr>
              <a:t>Demo 2: ML-based OT Monitoring (CNI Chair): </a:t>
            </a:r>
            <a:r>
              <a:rPr lang="en-US" dirty="0"/>
              <a:t>use of machine-learning techniques for OT monitoring, application of change detection theory to monitor a water treatment system - by Guillaume Ansel from CNI Chair.</a:t>
            </a:r>
          </a:p>
          <a:p>
            <a:pPr lvl="0"/>
            <a:endParaRPr lang="en-US" dirty="0"/>
          </a:p>
          <a:p>
            <a:pPr lvl="0"/>
            <a:r>
              <a:rPr lang="en-US" b="1" dirty="0">
                <a:solidFill>
                  <a:srgbClr val="002060"/>
                </a:solidFill>
              </a:rPr>
              <a:t>Demo 3: Adversarial AI (UEBA):</a:t>
            </a:r>
            <a:r>
              <a:rPr lang="en-US" dirty="0">
                <a:solidFill>
                  <a:srgbClr val="002060"/>
                </a:solidFill>
              </a:rPr>
              <a:t> </a:t>
            </a:r>
            <a:r>
              <a:rPr lang="en-US" dirty="0"/>
              <a:t>adversarial training of offensive and defensive AI in cyber-ranges, applied to User and Entity </a:t>
            </a:r>
            <a:r>
              <a:rPr lang="en-US" dirty="0" err="1"/>
              <a:t>Behaviour</a:t>
            </a:r>
            <a:r>
              <a:rPr lang="en-US" dirty="0"/>
              <a:t> Analysis, by Sylvain </a:t>
            </a:r>
            <a:r>
              <a:rPr lang="en-US" dirty="0" err="1"/>
              <a:t>Navers</a:t>
            </a:r>
            <a:r>
              <a:rPr lang="en-US" dirty="0"/>
              <a:t> Team Leader AI Engineering, Marc </a:t>
            </a:r>
            <a:r>
              <a:rPr lang="en-US" dirty="0" err="1"/>
              <a:t>Velay</a:t>
            </a:r>
            <a:r>
              <a:rPr lang="en-US" dirty="0"/>
              <a:t> from AI Engineering and Alexandre </a:t>
            </a:r>
            <a:r>
              <a:rPr lang="en-US" dirty="0" err="1"/>
              <a:t>Dey</a:t>
            </a:r>
            <a:r>
              <a:rPr lang="en-US" dirty="0"/>
              <a:t>, PHD Student at INRIA.</a:t>
            </a:r>
            <a:endParaRPr lang="fr-FR" dirty="0"/>
          </a:p>
          <a:p>
            <a:pPr lvl="0"/>
            <a:endParaRPr lang="fr-FR" dirty="0"/>
          </a:p>
          <a:p>
            <a:endParaRPr lang="fr-FR" dirty="0"/>
          </a:p>
        </p:txBody>
      </p:sp>
      <p:pic>
        <p:nvPicPr>
          <p:cNvPr id="7" name="Picture 6">
            <a:extLst>
              <a:ext uri="{FF2B5EF4-FFF2-40B4-BE49-F238E27FC236}">
                <a16:creationId xmlns:a16="http://schemas.microsoft.com/office/drawing/2014/main" id="{0044262C-C5DC-4D5A-9EE0-2233F0E49C41}"/>
              </a:ext>
            </a:extLst>
          </p:cNvPr>
          <p:cNvPicPr>
            <a:picLocks noChangeAspect="1"/>
          </p:cNvPicPr>
          <p:nvPr/>
        </p:nvPicPr>
        <p:blipFill>
          <a:blip r:embed="rId3">
            <a:clrChange>
              <a:clrFrom>
                <a:srgbClr val="FAFAFA"/>
              </a:clrFrom>
              <a:clrTo>
                <a:srgbClr val="FAFAFA">
                  <a:alpha val="0"/>
                </a:srgbClr>
              </a:clrTo>
            </a:clrChange>
            <a:alphaModFix amt="90000"/>
          </a:blip>
          <a:stretch>
            <a:fillRect/>
          </a:stretch>
        </p:blipFill>
        <p:spPr>
          <a:xfrm>
            <a:off x="2543175" y="212917"/>
            <a:ext cx="2533650" cy="1000125"/>
          </a:xfrm>
          <a:prstGeom prst="rect">
            <a:avLst/>
          </a:prstGeom>
        </p:spPr>
      </p:pic>
    </p:spTree>
    <p:extLst>
      <p:ext uri="{BB962C8B-B14F-4D97-AF65-F5344CB8AC3E}">
        <p14:creationId xmlns:p14="http://schemas.microsoft.com/office/powerpoint/2010/main" val="3377035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E10A4829-4552-4F3D-87C9-453911F6C8D0}"/>
              </a:ext>
            </a:extLst>
          </p:cNvPr>
          <p:cNvGraphicFramePr>
            <a:graphicFrameLocks noGrp="1"/>
          </p:cNvGraphicFramePr>
          <p:nvPr>
            <p:extLst>
              <p:ext uri="{D42A27DB-BD31-4B8C-83A1-F6EECF244321}">
                <p14:modId xmlns:p14="http://schemas.microsoft.com/office/powerpoint/2010/main" val="3989218896"/>
              </p:ext>
            </p:extLst>
          </p:nvPr>
        </p:nvGraphicFramePr>
        <p:xfrm>
          <a:off x="0" y="0"/>
          <a:ext cx="7391400" cy="1314450"/>
        </p:xfrm>
        <a:graphic>
          <a:graphicData uri="http://schemas.openxmlformats.org/drawingml/2006/table">
            <a:tbl>
              <a:tblPr firstRow="1" bandRow="1">
                <a:tableStyleId>{5C22544A-7EE6-4342-B048-85BDC9FD1C3A}</a:tableStyleId>
              </a:tblPr>
              <a:tblGrid>
                <a:gridCol w="7391400">
                  <a:extLst>
                    <a:ext uri="{9D8B030D-6E8A-4147-A177-3AD203B41FA5}">
                      <a16:colId xmlns:a16="http://schemas.microsoft.com/office/drawing/2014/main" val="1762247118"/>
                    </a:ext>
                  </a:extLst>
                </a:gridCol>
              </a:tblGrid>
              <a:tr h="1314450">
                <a:tc>
                  <a:txBody>
                    <a:bodyPr/>
                    <a:lstStyle/>
                    <a:p>
                      <a:pPr algn="ctr">
                        <a:lnSpc>
                          <a:spcPct val="150000"/>
                        </a:lnSpc>
                      </a:pPr>
                      <a:r>
                        <a:rPr lang="fr-FR" sz="3600" b="0" dirty="0">
                          <a:solidFill>
                            <a:schemeClr val="tx1"/>
                          </a:solidFill>
                        </a:rPr>
                        <a:t>Pause Café</a:t>
                      </a:r>
                    </a:p>
                  </a:txBody>
                  <a:tcPr>
                    <a:solidFill>
                      <a:schemeClr val="bg1"/>
                    </a:solidFill>
                  </a:tcPr>
                </a:tc>
                <a:extLst>
                  <a:ext uri="{0D108BD9-81ED-4DB2-BD59-A6C34878D82A}">
                    <a16:rowId xmlns:a16="http://schemas.microsoft.com/office/drawing/2014/main" val="4272070004"/>
                  </a:ext>
                </a:extLst>
              </a:tr>
            </a:tbl>
          </a:graphicData>
        </a:graphic>
      </p:graphicFrame>
      <p:sp>
        <p:nvSpPr>
          <p:cNvPr id="7" name="Rectangle 6">
            <a:extLst>
              <a:ext uri="{FF2B5EF4-FFF2-40B4-BE49-F238E27FC236}">
                <a16:creationId xmlns:a16="http://schemas.microsoft.com/office/drawing/2014/main" id="{478D92E5-C487-4095-B97F-233243284EC7}"/>
              </a:ext>
            </a:extLst>
          </p:cNvPr>
          <p:cNvSpPr/>
          <p:nvPr/>
        </p:nvSpPr>
        <p:spPr>
          <a:xfrm>
            <a:off x="3861000" y="2955057"/>
            <a:ext cx="3342687" cy="784702"/>
          </a:xfrm>
          <a:prstGeom prst="rect">
            <a:avLst/>
          </a:prstGeom>
        </p:spPr>
        <p:txBody>
          <a:bodyPr wrap="square">
            <a:spAutoFit/>
          </a:bodyPr>
          <a:lstStyle/>
          <a:p>
            <a:pPr>
              <a:lnSpc>
                <a:spcPct val="107000"/>
              </a:lnSpc>
              <a:spcAft>
                <a:spcPts val="800"/>
              </a:spcAft>
            </a:pPr>
            <a:r>
              <a:rPr lang="fr-FR" sz="4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10:30 – 11:00</a:t>
            </a:r>
            <a:endParaRPr lang="fr-FR"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FCB4E4B-0F43-49D8-ACBD-3C46D1AE5BFC}"/>
              </a:ext>
            </a:extLst>
          </p:cNvPr>
          <p:cNvSpPr>
            <a:spLocks noGrp="1"/>
          </p:cNvSpPr>
          <p:nvPr>
            <p:ph type="sldNum" sz="quarter" idx="12"/>
          </p:nvPr>
        </p:nvSpPr>
        <p:spPr/>
        <p:txBody>
          <a:bodyPr/>
          <a:lstStyle/>
          <a:p>
            <a:fld id="{57783441-1C93-4F85-B017-013C0D9B34CB}" type="slidenum">
              <a:rPr lang="fr-FR" smtClean="0"/>
              <a:t>7</a:t>
            </a:fld>
            <a:endParaRPr lang="fr-FR" dirty="0"/>
          </a:p>
        </p:txBody>
      </p:sp>
      <p:pic>
        <p:nvPicPr>
          <p:cNvPr id="3" name="Picture 2">
            <a:extLst>
              <a:ext uri="{FF2B5EF4-FFF2-40B4-BE49-F238E27FC236}">
                <a16:creationId xmlns:a16="http://schemas.microsoft.com/office/drawing/2014/main" id="{DE8862C0-795F-4E71-B737-5C1D1A46032A}"/>
              </a:ext>
            </a:extLst>
          </p:cNvPr>
          <p:cNvPicPr>
            <a:picLocks noChangeAspect="1"/>
          </p:cNvPicPr>
          <p:nvPr/>
        </p:nvPicPr>
        <p:blipFill>
          <a:blip r:embed="rId3"/>
          <a:stretch>
            <a:fillRect/>
          </a:stretch>
        </p:blipFill>
        <p:spPr>
          <a:xfrm>
            <a:off x="9793123" y="4112909"/>
            <a:ext cx="2237043" cy="2608566"/>
          </a:xfrm>
          <a:prstGeom prst="rect">
            <a:avLst/>
          </a:prstGeom>
        </p:spPr>
      </p:pic>
      <p:pic>
        <p:nvPicPr>
          <p:cNvPr id="9" name="Picture 8">
            <a:extLst>
              <a:ext uri="{FF2B5EF4-FFF2-40B4-BE49-F238E27FC236}">
                <a16:creationId xmlns:a16="http://schemas.microsoft.com/office/drawing/2014/main" id="{97240641-4C99-4DA4-AC6E-F6948D05B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0" name="Picture 4" descr="Résultat de recherche d'images pour &quot;orange cyberdefense&quot;">
            <a:extLst>
              <a:ext uri="{FF2B5EF4-FFF2-40B4-BE49-F238E27FC236}">
                <a16:creationId xmlns:a16="http://schemas.microsoft.com/office/drawing/2014/main" id="{8DFC4879-AEAE-4DDD-A2D8-CD62CB169E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3">
            <a:extLst>
              <a:ext uri="{FF2B5EF4-FFF2-40B4-BE49-F238E27FC236}">
                <a16:creationId xmlns:a16="http://schemas.microsoft.com/office/drawing/2014/main" id="{6607A284-A362-454A-BFE1-50E657ACE42D}"/>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spTree>
    <p:extLst>
      <p:ext uri="{BB962C8B-B14F-4D97-AF65-F5344CB8AC3E}">
        <p14:creationId xmlns:p14="http://schemas.microsoft.com/office/powerpoint/2010/main" val="1524737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9071F23-AAA0-43B2-87FD-B9FE8833106F}"/>
              </a:ext>
            </a:extLst>
          </p:cNvPr>
          <p:cNvSpPr/>
          <p:nvPr/>
        </p:nvSpPr>
        <p:spPr>
          <a:xfrm>
            <a:off x="739698" y="1935358"/>
            <a:ext cx="10902175" cy="2161426"/>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11 :00 – 11 :15 : Présentation de SPARTA – projet collaboratif pour coordonner la recherche, l’innovation et la formation en matière de cybersécurité au sein de l’Union Européenne par :</a:t>
            </a:r>
          </a:p>
          <a:p>
            <a:pPr>
              <a:lnSpc>
                <a:spcPct val="107000"/>
              </a:lnSpc>
              <a:spcAft>
                <a:spcPts val="800"/>
              </a:spcAft>
            </a:pP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1884363">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 Augustin LEMESLE, issu de CentraleSupélec, Ingénieur Chercheur au Commissariat à l'Energie Atomique et aux Energies Alternatives et membre de l'équipe de coordination de SPARTA.</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Résultat de recherche d'images pour &quot;sparta recherche&quot;">
            <a:extLst>
              <a:ext uri="{FF2B5EF4-FFF2-40B4-BE49-F238E27FC236}">
                <a16:creationId xmlns:a16="http://schemas.microsoft.com/office/drawing/2014/main" id="{75A492FC-96C5-4AAD-A179-9B8CA820A8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16" b="14917"/>
          <a:stretch/>
        </p:blipFill>
        <p:spPr bwMode="auto">
          <a:xfrm>
            <a:off x="2165777" y="198192"/>
            <a:ext cx="3087973" cy="131445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55686B0-D2F4-4037-AE0F-26A1F6E671E5}"/>
              </a:ext>
            </a:extLst>
          </p:cNvPr>
          <p:cNvSpPr>
            <a:spLocks noGrp="1"/>
          </p:cNvSpPr>
          <p:nvPr>
            <p:ph type="sldNum" sz="quarter" idx="12"/>
          </p:nvPr>
        </p:nvSpPr>
        <p:spPr/>
        <p:txBody>
          <a:bodyPr/>
          <a:lstStyle/>
          <a:p>
            <a:fld id="{57783441-1C93-4F85-B017-013C0D9B34CB}" type="slidenum">
              <a:rPr lang="fr-FR" smtClean="0"/>
              <a:t>8</a:t>
            </a:fld>
            <a:endParaRPr lang="fr-FR" dirty="0"/>
          </a:p>
        </p:txBody>
      </p:sp>
      <p:pic>
        <p:nvPicPr>
          <p:cNvPr id="6" name="Picture 2" descr="https://media.licdn.com/dms/image/C4D03AQHKulZd9Sb3_g/profile-displayphoto-shrink_200_200/0?e=1579132800&amp;v=beta&amp;t=8DFeZ_adHkjyYu-08TdEdAJTy_sn0wrtqzK4bhh2fEs">
            <a:extLst>
              <a:ext uri="{FF2B5EF4-FFF2-40B4-BE49-F238E27FC236}">
                <a16:creationId xmlns:a16="http://schemas.microsoft.com/office/drawing/2014/main" id="{06E30357-873A-458E-B3CD-AB92922474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787" t="3256" r="16275" b="15558"/>
          <a:stretch/>
        </p:blipFill>
        <p:spPr bwMode="auto">
          <a:xfrm>
            <a:off x="852543" y="3027108"/>
            <a:ext cx="1313234" cy="15466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A250C56-0DB7-4B5B-81F6-E3BCD242A2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8149" y="6321593"/>
            <a:ext cx="1047661" cy="441010"/>
          </a:xfrm>
          <a:prstGeom prst="rect">
            <a:avLst/>
          </a:prstGeom>
        </p:spPr>
      </p:pic>
      <p:pic>
        <p:nvPicPr>
          <p:cNvPr id="11" name="Picture 4" descr="Résultat de recherche d'images pour &quot;orange cyberdefense&quot;">
            <a:extLst>
              <a:ext uri="{FF2B5EF4-FFF2-40B4-BE49-F238E27FC236}">
                <a16:creationId xmlns:a16="http://schemas.microsoft.com/office/drawing/2014/main" id="{92A14564-BB77-4610-AA04-598354DF79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788" b="27276"/>
          <a:stretch/>
        </p:blipFill>
        <p:spPr bwMode="auto">
          <a:xfrm>
            <a:off x="6788954" y="6348220"/>
            <a:ext cx="812542" cy="365125"/>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CA3813BD-852D-4568-A938-E1454C37F17C}"/>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graphicFrame>
        <p:nvGraphicFramePr>
          <p:cNvPr id="7" name="Object 6">
            <a:extLst>
              <a:ext uri="{FF2B5EF4-FFF2-40B4-BE49-F238E27FC236}">
                <a16:creationId xmlns:a16="http://schemas.microsoft.com/office/drawing/2014/main" id="{24BBEB11-6C13-42DA-B5FF-2A6325814EE5}"/>
              </a:ext>
            </a:extLst>
          </p:cNvPr>
          <p:cNvGraphicFramePr>
            <a:graphicFrameLocks noChangeAspect="1"/>
          </p:cNvGraphicFramePr>
          <p:nvPr>
            <p:extLst>
              <p:ext uri="{D42A27DB-BD31-4B8C-83A1-F6EECF244321}">
                <p14:modId xmlns:p14="http://schemas.microsoft.com/office/powerpoint/2010/main" val="3334115046"/>
              </p:ext>
            </p:extLst>
          </p:nvPr>
        </p:nvGraphicFramePr>
        <p:xfrm>
          <a:off x="1051960" y="5075738"/>
          <a:ext cx="914400" cy="771525"/>
        </p:xfrm>
        <a:graphic>
          <a:graphicData uri="http://schemas.openxmlformats.org/presentationml/2006/ole">
            <mc:AlternateContent xmlns:mc="http://schemas.openxmlformats.org/markup-compatibility/2006">
              <mc:Choice xmlns:v="urn:schemas-microsoft-com:vml" Requires="v">
                <p:oleObj spid="_x0000_s2051" name="Acrobat Document" showAsIcon="1" r:id="rId8" imgW="914400" imgH="771480" progId="AcroExch.Document.DC">
                  <p:embed/>
                </p:oleObj>
              </mc:Choice>
              <mc:Fallback>
                <p:oleObj name="Acrobat Document" showAsIcon="1" r:id="rId8" imgW="914400" imgH="771480" progId="AcroExch.Document.DC">
                  <p:embed/>
                  <p:pic>
                    <p:nvPicPr>
                      <p:cNvPr id="7" name="Object 6">
                        <a:extLst>
                          <a:ext uri="{FF2B5EF4-FFF2-40B4-BE49-F238E27FC236}">
                            <a16:creationId xmlns:a16="http://schemas.microsoft.com/office/drawing/2014/main" id="{24BBEB11-6C13-42DA-B5FF-2A6325814EE5}"/>
                          </a:ext>
                        </a:extLst>
                      </p:cNvPr>
                      <p:cNvPicPr/>
                      <p:nvPr/>
                    </p:nvPicPr>
                    <p:blipFill>
                      <a:blip r:embed="rId9"/>
                      <a:stretch>
                        <a:fillRect/>
                      </a:stretch>
                    </p:blipFill>
                    <p:spPr>
                      <a:xfrm>
                        <a:off x="1051960" y="507573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061574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12">
            <a:extLst>
              <a:ext uri="{FF2B5EF4-FFF2-40B4-BE49-F238E27FC236}">
                <a16:creationId xmlns:a16="http://schemas.microsoft.com/office/drawing/2014/main" id="{4BD52B10-27F3-4826-BFDF-428AE3078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23" y="0"/>
            <a:ext cx="4800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0C920-50ED-4256-BBCF-757C65B03BD9}"/>
              </a:ext>
            </a:extLst>
          </p:cNvPr>
          <p:cNvSpPr/>
          <p:nvPr/>
        </p:nvSpPr>
        <p:spPr>
          <a:xfrm>
            <a:off x="739698" y="1710837"/>
            <a:ext cx="11203258" cy="344069"/>
          </a:xfrm>
          <a:prstGeom prst="rect">
            <a:avLst/>
          </a:prstGeom>
        </p:spPr>
        <p:txBody>
          <a:bodyPr wrap="square">
            <a:spAutoFit/>
          </a:bodyPr>
          <a:lstStyle/>
          <a:p>
            <a:pPr>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60FEDF5-7651-4930-B551-CCABAE1308EA}"/>
              </a:ext>
            </a:extLst>
          </p:cNvPr>
          <p:cNvSpPr/>
          <p:nvPr/>
        </p:nvSpPr>
        <p:spPr>
          <a:xfrm>
            <a:off x="998615" y="1537128"/>
            <a:ext cx="11091746" cy="4186787"/>
          </a:xfrm>
          <a:prstGeom prst="rect">
            <a:avLst/>
          </a:prstGeom>
        </p:spPr>
        <p:txBody>
          <a:bodyPr wrap="square">
            <a:spAutoFit/>
          </a:bodyPr>
          <a:lstStyle/>
          <a:p>
            <a:pPr>
              <a:lnSpc>
                <a:spcPct val="107000"/>
              </a:lnSpc>
              <a:spcAft>
                <a:spcPts val="800"/>
              </a:spcAft>
            </a:pP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11 :15 – 12 :15 : Intervention NOKIA Bell </a:t>
            </a:r>
            <a:r>
              <a:rPr lang="fr-FR" sz="20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Labs</a:t>
            </a:r>
            <a:r>
              <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avec pour programme :</a:t>
            </a:r>
          </a:p>
          <a:p>
            <a:pPr>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895350">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Introduction des activités Nokia sur la Cybersécurité en France par </a:t>
            </a:r>
            <a:r>
              <a:rPr lang="fr-FR" dirty="0">
                <a:latin typeface="Calibri" panose="020F0502020204030204" pitchFamily="34" charset="0"/>
                <a:cs typeface="Times New Roman" panose="02020603050405020304" pitchFamily="18" charset="0"/>
              </a:rPr>
              <a:t>M. Marc CHARRIERE</a:t>
            </a:r>
            <a:r>
              <a:rPr lang="fr-FR" dirty="0">
                <a:latin typeface="Calibri" panose="020F0502020204030204" pitchFamily="34" charset="0"/>
                <a:ea typeface="Calibri" panose="020F0502020204030204" pitchFamily="34" charset="0"/>
                <a:cs typeface="Times New Roman" panose="02020603050405020304" pitchFamily="18" charset="0"/>
              </a:rPr>
              <a:t>, en charge des relations institutionnelles pour Nokia en France</a:t>
            </a:r>
          </a:p>
          <a:p>
            <a:pPr marL="895350">
              <a:lnSpc>
                <a:spcPct val="107000"/>
              </a:lnSpc>
              <a:spcAft>
                <a:spcPts val="800"/>
              </a:spcAft>
            </a:pPr>
            <a:r>
              <a:rPr lang="fr-FR" dirty="0"/>
              <a:t>Marc Charrière est Directeur des Affaires Publiques France Relations France chez Nokia et membre du comité de direction de Nokia France depuis janvier 2016. Il est également Président de la Commission Réseaux de l’AFNUM (Alliance Française des Industriels du Numérique) et Président de la commission numérique de la FIEEC (Fédération des Industries Electriques, Electroniques et de Communication).</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895350">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895350">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Présentation des thématiques de recherche en Cybersécurité de l’équipe ESTA (E2E Security &amp; Trust Automation) des Bell </a:t>
            </a:r>
            <a:r>
              <a:rPr lang="fr-FR" dirty="0" err="1">
                <a:latin typeface="Calibri" panose="020F0502020204030204" pitchFamily="34" charset="0"/>
                <a:ea typeface="Calibri" panose="020F0502020204030204" pitchFamily="34" charset="0"/>
                <a:cs typeface="Times New Roman" panose="02020603050405020304" pitchFamily="18" charset="0"/>
              </a:rPr>
              <a:t>Labs</a:t>
            </a:r>
            <a:r>
              <a:rPr lang="fr-FR" dirty="0">
                <a:latin typeface="Calibri" panose="020F0502020204030204" pitchFamily="34" charset="0"/>
                <a:ea typeface="Calibri" panose="020F0502020204030204" pitchFamily="34" charset="0"/>
                <a:cs typeface="Times New Roman" panose="02020603050405020304" pitchFamily="18" charset="0"/>
              </a:rPr>
              <a:t> par </a:t>
            </a:r>
            <a:r>
              <a:rPr lang="fr-FR" dirty="0">
                <a:latin typeface="Calibri" panose="020F0502020204030204" pitchFamily="34" charset="0"/>
                <a:cs typeface="Times New Roman" panose="02020603050405020304" pitchFamily="18" charset="0"/>
              </a:rPr>
              <a:t>M. Samuel DUBUS</a:t>
            </a:r>
            <a:r>
              <a:rPr lang="fr-FR" dirty="0">
                <a:latin typeface="Calibri" panose="020F0502020204030204" pitchFamily="34" charset="0"/>
                <a:ea typeface="Calibri" panose="020F0502020204030204" pitchFamily="34" charset="0"/>
                <a:cs typeface="Times New Roman" panose="02020603050405020304" pitchFamily="18" charset="0"/>
              </a:rPr>
              <a:t>, Chef du Département E2E Security &amp; Trust Automation</a:t>
            </a:r>
          </a:p>
          <a:p>
            <a:pPr marL="895350">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D9F5114-C11D-428A-BE91-6AD6EEDDAD33}"/>
              </a:ext>
            </a:extLst>
          </p:cNvPr>
          <p:cNvPicPr>
            <a:picLocks noChangeAspect="1"/>
          </p:cNvPicPr>
          <p:nvPr/>
        </p:nvPicPr>
        <p:blipFill>
          <a:blip r:embed="rId4"/>
          <a:stretch>
            <a:fillRect/>
          </a:stretch>
        </p:blipFill>
        <p:spPr>
          <a:xfrm>
            <a:off x="1287036" y="357187"/>
            <a:ext cx="5143500" cy="600075"/>
          </a:xfrm>
          <a:prstGeom prst="rect">
            <a:avLst/>
          </a:prstGeom>
        </p:spPr>
      </p:pic>
      <p:pic>
        <p:nvPicPr>
          <p:cNvPr id="2" name="Picture 1">
            <a:extLst>
              <a:ext uri="{FF2B5EF4-FFF2-40B4-BE49-F238E27FC236}">
                <a16:creationId xmlns:a16="http://schemas.microsoft.com/office/drawing/2014/main" id="{31B9194E-5D3D-418C-8697-7DA8508A2B2B}"/>
              </a:ext>
            </a:extLst>
          </p:cNvPr>
          <p:cNvPicPr>
            <a:picLocks noChangeAspect="1"/>
          </p:cNvPicPr>
          <p:nvPr/>
        </p:nvPicPr>
        <p:blipFill rotWithShape="1">
          <a:blip r:embed="rId5"/>
          <a:srcRect l="4827"/>
          <a:stretch/>
        </p:blipFill>
        <p:spPr>
          <a:xfrm>
            <a:off x="403460" y="2450331"/>
            <a:ext cx="1251008" cy="1266825"/>
          </a:xfrm>
          <a:prstGeom prst="rect">
            <a:avLst/>
          </a:prstGeom>
        </p:spPr>
      </p:pic>
      <p:pic>
        <p:nvPicPr>
          <p:cNvPr id="1030" name="Picture 6" descr="Résultat de recherche d'images pour &quot;samuel dubus bell labs&quot;">
            <a:extLst>
              <a:ext uri="{FF2B5EF4-FFF2-40B4-BE49-F238E27FC236}">
                <a16:creationId xmlns:a16="http://schemas.microsoft.com/office/drawing/2014/main" id="{AB409E80-280E-45F9-ADCA-F77B4E7E7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20" y="4473975"/>
            <a:ext cx="1235191" cy="147722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BBB32ECF-E950-425B-AD26-A573CB114854}"/>
              </a:ext>
            </a:extLst>
          </p:cNvPr>
          <p:cNvSpPr>
            <a:spLocks noGrp="1"/>
          </p:cNvSpPr>
          <p:nvPr>
            <p:ph type="sldNum" sz="quarter" idx="12"/>
          </p:nvPr>
        </p:nvSpPr>
        <p:spPr/>
        <p:txBody>
          <a:bodyPr/>
          <a:lstStyle/>
          <a:p>
            <a:fld id="{57783441-1C93-4F85-B017-013C0D9B34CB}" type="slidenum">
              <a:rPr lang="fr-FR" smtClean="0"/>
              <a:t>9</a:t>
            </a:fld>
            <a:endParaRPr lang="fr-FR" dirty="0"/>
          </a:p>
        </p:txBody>
      </p:sp>
      <p:sp>
        <p:nvSpPr>
          <p:cNvPr id="13" name="Slide Number Placeholder 3">
            <a:extLst>
              <a:ext uri="{FF2B5EF4-FFF2-40B4-BE49-F238E27FC236}">
                <a16:creationId xmlns:a16="http://schemas.microsoft.com/office/drawing/2014/main" id="{FA8B37E0-69E9-4B36-9CE8-0E285F2171A1}"/>
              </a:ext>
            </a:extLst>
          </p:cNvPr>
          <p:cNvSpPr txBox="1">
            <a:spLocks/>
          </p:cNvSpPr>
          <p:nvPr/>
        </p:nvSpPr>
        <p:spPr>
          <a:xfrm>
            <a:off x="-1" y="6346622"/>
            <a:ext cx="5797685"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rgbClr val="0000CC"/>
                </a:solidFill>
              </a:rPr>
              <a:t>Agenda : https://cutt.ly/ECW2019</a:t>
            </a:r>
          </a:p>
        </p:txBody>
      </p:sp>
      <p:graphicFrame>
        <p:nvGraphicFramePr>
          <p:cNvPr id="8" name="Object 7">
            <a:extLst>
              <a:ext uri="{FF2B5EF4-FFF2-40B4-BE49-F238E27FC236}">
                <a16:creationId xmlns:a16="http://schemas.microsoft.com/office/drawing/2014/main" id="{54F78991-BDF8-4DDA-A8C5-BFC7A19B734B}"/>
              </a:ext>
            </a:extLst>
          </p:cNvPr>
          <p:cNvGraphicFramePr>
            <a:graphicFrameLocks noChangeAspect="1"/>
          </p:cNvGraphicFramePr>
          <p:nvPr>
            <p:extLst>
              <p:ext uri="{D42A27DB-BD31-4B8C-83A1-F6EECF244321}">
                <p14:modId xmlns:p14="http://schemas.microsoft.com/office/powerpoint/2010/main" val="2460958034"/>
              </p:ext>
            </p:extLst>
          </p:nvPr>
        </p:nvGraphicFramePr>
        <p:xfrm>
          <a:off x="1875128" y="5377384"/>
          <a:ext cx="914400" cy="771525"/>
        </p:xfrm>
        <a:graphic>
          <a:graphicData uri="http://schemas.openxmlformats.org/presentationml/2006/ole">
            <mc:AlternateContent xmlns:mc="http://schemas.openxmlformats.org/markup-compatibility/2006">
              <mc:Choice xmlns:v="urn:schemas-microsoft-com:vml" Requires="v">
                <p:oleObj spid="_x0000_s3075" name="Acrobat Document" showAsIcon="1" r:id="rId7" imgW="914400" imgH="771480" progId="AcroExch.Document.DC">
                  <p:embed/>
                </p:oleObj>
              </mc:Choice>
              <mc:Fallback>
                <p:oleObj name="Acrobat Document" showAsIcon="1" r:id="rId7" imgW="914400" imgH="771480" progId="AcroExch.Document.DC">
                  <p:embed/>
                  <p:pic>
                    <p:nvPicPr>
                      <p:cNvPr id="8" name="Object 7">
                        <a:extLst>
                          <a:ext uri="{FF2B5EF4-FFF2-40B4-BE49-F238E27FC236}">
                            <a16:creationId xmlns:a16="http://schemas.microsoft.com/office/drawing/2014/main" id="{54F78991-BDF8-4DDA-A8C5-BFC7A19B734B}"/>
                          </a:ext>
                        </a:extLst>
                      </p:cNvPr>
                      <p:cNvPicPr/>
                      <p:nvPr/>
                    </p:nvPicPr>
                    <p:blipFill>
                      <a:blip r:embed="rId8"/>
                      <a:stretch>
                        <a:fillRect/>
                      </a:stretch>
                    </p:blipFill>
                    <p:spPr>
                      <a:xfrm>
                        <a:off x="1875128" y="5377384"/>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098935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5554</TotalTime>
  <Words>789</Words>
  <Application>Microsoft Office PowerPoint</Application>
  <PresentationFormat>Widescreen</PresentationFormat>
  <Paragraphs>242</Paragraphs>
  <Slides>30</Slides>
  <Notes>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6" baseType="lpstr">
      <vt:lpstr>Arial</vt:lpstr>
      <vt:lpstr>Calibri</vt:lpstr>
      <vt:lpstr>Calibri Light</vt:lpstr>
      <vt:lpstr>Office Theme</vt:lpstr>
      <vt:lpstr>Acrobat Document</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P.Gautier</dc:creator>
  <cp:lastModifiedBy>P.Gautier</cp:lastModifiedBy>
  <cp:revision>30</cp:revision>
  <cp:lastPrinted>2019-11-07T14:42:43Z</cp:lastPrinted>
  <dcterms:created xsi:type="dcterms:W3CDTF">2019-09-25T07:35:28Z</dcterms:created>
  <dcterms:modified xsi:type="dcterms:W3CDTF">2019-11-28T12:45:19Z</dcterms:modified>
</cp:coreProperties>
</file>