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54" r:id="rId3"/>
    <p:sldId id="344" r:id="rId4"/>
    <p:sldId id="343" r:id="rId5"/>
    <p:sldId id="345" r:id="rId6"/>
    <p:sldId id="346" r:id="rId7"/>
    <p:sldId id="357" r:id="rId8"/>
    <p:sldId id="348" r:id="rId9"/>
    <p:sldId id="349" r:id="rId10"/>
    <p:sldId id="350" r:id="rId11"/>
    <p:sldId id="351" r:id="rId12"/>
    <p:sldId id="352" r:id="rId13"/>
    <p:sldId id="353" r:id="rId14"/>
    <p:sldId id="356" r:id="rId15"/>
  </p:sldIdLst>
  <p:sldSz cx="9144000" cy="5143500" type="screen16x9"/>
  <p:notesSz cx="6858000" cy="9144000"/>
  <p:custDataLst>
    <p:tags r:id="rId17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Luc SIMONI" initials="JS" lastIdx="9" clrIdx="0">
    <p:extLst>
      <p:ext uri="{19B8F6BF-5375-455C-9EA6-DF929625EA0E}">
        <p15:presenceInfo xmlns:p15="http://schemas.microsoft.com/office/powerpoint/2012/main" userId="S-1-5-21-2146598497-1583636620-1582045581-167881" providerId="AD"/>
      </p:ext>
    </p:extLst>
  </p:cmAuthor>
  <p:cmAuthor id="2" name="ULLIAC Alexis EXT" initials="UAE" lastIdx="2" clrIdx="1">
    <p:extLst>
      <p:ext uri="{19B8F6BF-5375-455C-9EA6-DF929625EA0E}">
        <p15:presenceInfo xmlns:p15="http://schemas.microsoft.com/office/powerpoint/2012/main" userId="S-1-5-21-4284197286-693118974-3639419269-15577" providerId="AD"/>
      </p:ext>
    </p:extLst>
  </p:cmAuthor>
  <p:cmAuthor id="3" name="MASSIP Thomas EXT" initials="MTE" lastIdx="3" clrIdx="2">
    <p:extLst>
      <p:ext uri="{19B8F6BF-5375-455C-9EA6-DF929625EA0E}">
        <p15:presenceInfo xmlns:p15="http://schemas.microsoft.com/office/powerpoint/2012/main" userId="S-1-5-21-4284197286-693118974-3639419269-31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857461"/>
    <a:srgbClr val="E1CD00"/>
    <a:srgbClr val="C3D600"/>
    <a:srgbClr val="253746"/>
    <a:srgbClr val="69A3B9"/>
    <a:srgbClr val="7D7EAB"/>
    <a:srgbClr val="B42573"/>
    <a:srgbClr val="309DB5"/>
    <a:srgbClr val="242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85029" autoAdjust="0"/>
  </p:normalViewPr>
  <p:slideViewPr>
    <p:cSldViewPr snapToGrid="0" snapToObjects="1" showGuides="1">
      <p:cViewPr>
        <p:scale>
          <a:sx n="125" d="100"/>
          <a:sy n="125" d="100"/>
        </p:scale>
        <p:origin x="306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08T17:18:56.975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968B-863F-4BA0-845B-8BBC35E0C68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864C-ADF9-4616-AE8E-3B62FECCA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81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76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00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45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0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65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6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50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B864C-ADF9-4616-AE8E-3B62FECCA72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7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r 49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51" name="Forme libre 5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52" name="Forme libre 5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6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25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0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95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06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227132" y="1439420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32" y="3554186"/>
            <a:ext cx="2916868" cy="107681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9" name="Forme libre 28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0" name="Forme libre 29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00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54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31" name="Grouper 30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2" name="Forme libre 31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666779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99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1" name="Forme libre 2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2" name="Forme libre 2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6"/>
            <a:ext cx="3647433" cy="5153026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</p:spTree>
    <p:extLst>
      <p:ext uri="{BB962C8B-B14F-4D97-AF65-F5344CB8AC3E}">
        <p14:creationId xmlns:p14="http://schemas.microsoft.com/office/powerpoint/2010/main" val="408653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Title and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96543"/>
            <a:ext cx="3431610" cy="3934454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78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text style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50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0847" y="1636017"/>
            <a:ext cx="96122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Image 12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39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728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1_Slide Title - Aerospace (IF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_Slide Title -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3_Slide Title - 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4_Slide Title - Defence (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6" name="Image 15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5_Slide Title - Security (Cybersecur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6_Slide Title - Security (Air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7_Slid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-4456" y="1"/>
            <a:ext cx="181856" cy="565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1919463" y="2508993"/>
            <a:ext cx="40593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GB" sz="600" kern="1200" baseline="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2018 All rights reserved</a:t>
            </a:r>
            <a:r>
              <a:rPr lang="en-GB" sz="600" noProof="0" dirty="0">
                <a:solidFill>
                  <a:srgbClr val="969696"/>
                </a:solidFill>
              </a:rPr>
              <a:t>.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‹#›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6"/>
          <p:cNvSpPr>
            <a:spLocks noChangeArrowheads="1"/>
          </p:cNvSpPr>
          <p:nvPr userDrawn="1"/>
        </p:nvSpPr>
        <p:spPr bwMode="auto">
          <a:xfrm>
            <a:off x="598580" y="4909530"/>
            <a:ext cx="547504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>
                <a:solidFill>
                  <a:srgbClr val="969696"/>
                </a:solidFill>
              </a:rPr>
              <a:t>17/11/2021, Rennes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0" name="Freeform 22"/>
          <p:cNvSpPr>
            <a:spLocks/>
          </p:cNvSpPr>
          <p:nvPr userDrawn="1"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44" r:id="rId4"/>
    <p:sldLayoutId id="2147483739" r:id="rId5"/>
    <p:sldLayoutId id="2147483740" r:id="rId6"/>
    <p:sldLayoutId id="2147483745" r:id="rId7"/>
    <p:sldLayoutId id="2147483746" r:id="rId8"/>
    <p:sldLayoutId id="2147483736" r:id="rId9"/>
    <p:sldLayoutId id="2147483661" r:id="rId10"/>
    <p:sldLayoutId id="2147483662" r:id="rId11"/>
    <p:sldLayoutId id="2147483742" r:id="rId12"/>
    <p:sldLayoutId id="2147483663" r:id="rId13"/>
    <p:sldLayoutId id="2147483664" r:id="rId14"/>
    <p:sldLayoutId id="2147483724" r:id="rId15"/>
    <p:sldLayoutId id="2147483666" r:id="rId16"/>
    <p:sldLayoutId id="2147483652" r:id="rId17"/>
    <p:sldLayoutId id="2147483730" r:id="rId18"/>
    <p:sldLayoutId id="2147483667" r:id="rId19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22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.vsdx"/><Relationship Id="rId3" Type="http://schemas.openxmlformats.org/officeDocument/2006/relationships/hyperlink" Target="mailto:alexis.ulliac@thalesgroup.com" TargetMode="Externa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mailto:thomas.massip@thalesgroup.com" TargetMode="External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Visio_Drawing1.vsd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2.svg"/><Relationship Id="rId7" Type="http://schemas.openxmlformats.org/officeDocument/2006/relationships/image" Target="../media/image1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Visio_Drawing2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Automation of risk-based vulnerability management based on a cyber kill chain model</a:t>
            </a:r>
            <a:endParaRPr lang="en-GB" dirty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302048" y="3264034"/>
            <a:ext cx="4918023" cy="523220"/>
          </a:xfrm>
        </p:spPr>
        <p:txBody>
          <a:bodyPr/>
          <a:lstStyle/>
          <a:p>
            <a:r>
              <a:rPr lang="fr-FR" dirty="0"/>
              <a:t>C&amp;ESAR 2021, Rennes</a:t>
            </a:r>
          </a:p>
          <a:p>
            <a:r>
              <a:rPr lang="fr-FR" dirty="0"/>
              <a:t>Alexis ULLIAC, Thomas MASSIP</a:t>
            </a:r>
          </a:p>
        </p:txBody>
      </p:sp>
    </p:spTree>
    <p:extLst>
      <p:ext uri="{BB962C8B-B14F-4D97-AF65-F5344CB8AC3E}">
        <p14:creationId xmlns:p14="http://schemas.microsoft.com/office/powerpoint/2010/main" val="139844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7CC-81F0-4AED-801F-64D638FB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the tool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D9B39-369B-4A4D-845A-D6E9675B39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1" y="1757566"/>
            <a:ext cx="4171949" cy="27084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6CFE5D-5D18-4F4B-AFC4-763402CD784E}"/>
              </a:ext>
            </a:extLst>
          </p:cNvPr>
          <p:cNvSpPr txBox="1">
            <a:spLocks/>
          </p:cNvSpPr>
          <p:nvPr/>
        </p:nvSpPr>
        <p:spPr>
          <a:xfrm>
            <a:off x="248185" y="67749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135731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Set up of Vulnerability database</a:t>
            </a:r>
            <a:endParaRPr lang="LID4096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5C9FF6-4CF1-44A3-B930-10BE4C94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924105"/>
            <a:ext cx="2742665" cy="1765189"/>
          </a:xfrm>
        </p:spPr>
        <p:txBody>
          <a:bodyPr/>
          <a:lstStyle/>
          <a:p>
            <a:pPr lvl="1"/>
            <a:r>
              <a:rPr lang="en-GB" dirty="0"/>
              <a:t>Publicly disclosed vulnerability</a:t>
            </a:r>
          </a:p>
          <a:p>
            <a:pPr lvl="1"/>
            <a:r>
              <a:rPr lang="en-US" dirty="0"/>
              <a:t>Penetration test/audit reports</a:t>
            </a:r>
          </a:p>
          <a:p>
            <a:pPr lvl="1"/>
            <a:r>
              <a:rPr lang="en-GB" dirty="0"/>
              <a:t>Non-Compliance – Security baseline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ED9D11E-319D-4DC5-BCB8-8EBECE9F5C21}"/>
              </a:ext>
            </a:extLst>
          </p:cNvPr>
          <p:cNvSpPr/>
          <p:nvPr/>
        </p:nvSpPr>
        <p:spPr>
          <a:xfrm>
            <a:off x="3508166" y="2475524"/>
            <a:ext cx="698384" cy="331175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9613F7BD-FBD7-4D29-BDAF-6D3A2930FF59}"/>
              </a:ext>
            </a:extLst>
          </p:cNvPr>
          <p:cNvSpPr>
            <a:spLocks/>
          </p:cNvSpPr>
          <p:nvPr/>
        </p:nvSpPr>
        <p:spPr bwMode="auto">
          <a:xfrm flipH="1">
            <a:off x="4885133" y="680209"/>
            <a:ext cx="1168308" cy="52338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Arrondir un rectangle à un seul coin 26">
            <a:extLst>
              <a:ext uri="{FF2B5EF4-FFF2-40B4-BE49-F238E27FC236}">
                <a16:creationId xmlns:a16="http://schemas.microsoft.com/office/drawing/2014/main" id="{1068D6D3-F8E2-4A95-BED5-E58BA9AC0536}"/>
              </a:ext>
            </a:extLst>
          </p:cNvPr>
          <p:cNvSpPr/>
          <p:nvPr/>
        </p:nvSpPr>
        <p:spPr>
          <a:xfrm>
            <a:off x="4824411" y="677492"/>
            <a:ext cx="1229030" cy="534864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6D2B06-C332-4E9B-A264-336CAFA08120}"/>
              </a:ext>
            </a:extLst>
          </p:cNvPr>
          <p:cNvSpPr/>
          <p:nvPr/>
        </p:nvSpPr>
        <p:spPr>
          <a:xfrm>
            <a:off x="4885133" y="817033"/>
            <a:ext cx="10908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Vulnerabilities Data Base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D99F80-E85F-43E2-BBBD-43E41A11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22" y="608820"/>
            <a:ext cx="514174" cy="6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7CC-81F0-4AED-801F-64D638FB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 use case – How to do the link between…</a:t>
            </a:r>
            <a:endParaRPr lang="LID4096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173DD6F-B1CC-4F20-9960-3E2D45D886DB}"/>
              </a:ext>
            </a:extLst>
          </p:cNvPr>
          <p:cNvSpPr/>
          <p:nvPr/>
        </p:nvSpPr>
        <p:spPr>
          <a:xfrm>
            <a:off x="3128668" y="1724399"/>
            <a:ext cx="825500" cy="282631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2E799-6CB3-49A5-869E-16DA6B6364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08" y="3129335"/>
            <a:ext cx="3563296" cy="15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2CF6669-6133-4B0C-8D05-5A61D46E405B}"/>
              </a:ext>
            </a:extLst>
          </p:cNvPr>
          <p:cNvSpPr/>
          <p:nvPr/>
        </p:nvSpPr>
        <p:spPr>
          <a:xfrm>
            <a:off x="3128668" y="3668153"/>
            <a:ext cx="825500" cy="282631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ADD8AA-6AEC-4F24-B7C5-D1049EBC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8" y="1551154"/>
            <a:ext cx="2172013" cy="911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70403-4530-474D-8927-99C53B34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19" y="3432570"/>
            <a:ext cx="2233853" cy="75379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F8A1B7-4DA2-4969-879D-8F6E6E455610}"/>
              </a:ext>
            </a:extLst>
          </p:cNvPr>
          <p:cNvSpPr txBox="1">
            <a:spLocks/>
          </p:cNvSpPr>
          <p:nvPr/>
        </p:nvSpPr>
        <p:spPr>
          <a:xfrm>
            <a:off x="248185" y="67749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135731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5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1- Vulnerability to techniques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7AD868-5916-4A9E-BE4B-9E56B8B398A8}"/>
              </a:ext>
            </a:extLst>
          </p:cNvPr>
          <p:cNvSpPr txBox="1">
            <a:spLocks/>
          </p:cNvSpPr>
          <p:nvPr/>
        </p:nvSpPr>
        <p:spPr>
          <a:xfrm>
            <a:off x="208203" y="2753441"/>
            <a:ext cx="3333215" cy="37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135731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5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2- Vulnerability to assets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FCE7D8-BDE7-4CC7-B176-9C660D7695B0}"/>
              </a:ext>
            </a:extLst>
          </p:cNvPr>
          <p:cNvGrpSpPr/>
          <p:nvPr/>
        </p:nvGrpSpPr>
        <p:grpSpPr>
          <a:xfrm>
            <a:off x="4514143" y="846431"/>
            <a:ext cx="3563296" cy="1907010"/>
            <a:chOff x="4514143" y="846431"/>
            <a:chExt cx="3563296" cy="19070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E8B3B3-5605-4397-B1F1-89330BF923F8}"/>
                </a:ext>
              </a:extLst>
            </p:cNvPr>
            <p:cNvGrpSpPr/>
            <p:nvPr/>
          </p:nvGrpSpPr>
          <p:grpSpPr>
            <a:xfrm>
              <a:off x="4514143" y="846431"/>
              <a:ext cx="3554361" cy="1907010"/>
              <a:chOff x="2847808" y="1174634"/>
              <a:chExt cx="6496384" cy="450873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78520F9-319E-4727-86EA-CABE2DCFA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7808" y="1174634"/>
                <a:ext cx="6496384" cy="450873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4B7C3FF-26D6-4B23-9763-54551C52D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7808" y="1366105"/>
                <a:ext cx="5861852" cy="4317261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4CCCFA-4D37-4E4F-9670-CD04F4DC64B7}"/>
                </a:ext>
              </a:extLst>
            </p:cNvPr>
            <p:cNvSpPr/>
            <p:nvPr/>
          </p:nvSpPr>
          <p:spPr>
            <a:xfrm>
              <a:off x="4514143" y="918510"/>
              <a:ext cx="3563296" cy="348219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15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B025AF9-7B41-4349-BE11-F637A8EBC5A7}"/>
              </a:ext>
            </a:extLst>
          </p:cNvPr>
          <p:cNvSpPr txBox="1"/>
          <p:nvPr/>
        </p:nvSpPr>
        <p:spPr>
          <a:xfrm>
            <a:off x="2956084" y="1268485"/>
            <a:ext cx="117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 words association</a:t>
            </a:r>
            <a:endParaRPr lang="en-150" sz="14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3E774-9380-41E0-BF79-3215E280A859}"/>
              </a:ext>
            </a:extLst>
          </p:cNvPr>
          <p:cNvSpPr/>
          <p:nvPr/>
        </p:nvSpPr>
        <p:spPr>
          <a:xfrm>
            <a:off x="4261090" y="846431"/>
            <a:ext cx="4012054" cy="390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92134C-AFA4-4993-9398-66AE6D95A629}"/>
              </a:ext>
            </a:extLst>
          </p:cNvPr>
          <p:cNvSpPr/>
          <p:nvPr/>
        </p:nvSpPr>
        <p:spPr>
          <a:xfrm>
            <a:off x="4261089" y="2495561"/>
            <a:ext cx="1574800" cy="53357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Vulnerability</a:t>
            </a:r>
            <a:endParaRPr lang="en-150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BA1A50-8B84-485C-96F3-795D7E28FD64}"/>
              </a:ext>
            </a:extLst>
          </p:cNvPr>
          <p:cNvSpPr/>
          <p:nvPr/>
        </p:nvSpPr>
        <p:spPr>
          <a:xfrm>
            <a:off x="6502639" y="1836258"/>
            <a:ext cx="1574800" cy="53357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Technique</a:t>
            </a:r>
            <a:endParaRPr lang="en-150" sz="1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B1D89B-EA2B-453E-832C-B81C98FCF21E}"/>
              </a:ext>
            </a:extLst>
          </p:cNvPr>
          <p:cNvSpPr/>
          <p:nvPr/>
        </p:nvSpPr>
        <p:spPr>
          <a:xfrm>
            <a:off x="6502639" y="3218362"/>
            <a:ext cx="1574800" cy="53357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Supporting asset</a:t>
            </a:r>
            <a:endParaRPr lang="en-150" sz="1200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C0FC8AA-9660-4769-AC35-F7FDC369774D}"/>
              </a:ext>
            </a:extLst>
          </p:cNvPr>
          <p:cNvCxnSpPr>
            <a:stCxn id="17" idx="6"/>
            <a:endCxn id="21" idx="2"/>
          </p:cNvCxnSpPr>
          <p:nvPr/>
        </p:nvCxnSpPr>
        <p:spPr>
          <a:xfrm flipV="1">
            <a:off x="5835889" y="2103043"/>
            <a:ext cx="666750" cy="659303"/>
          </a:xfrm>
          <a:prstGeom prst="bentConnector3">
            <a:avLst/>
          </a:prstGeom>
          <a:ln w="9525" cmpd="sng"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9791AE0-4502-421E-83E3-521751075BC3}"/>
              </a:ext>
            </a:extLst>
          </p:cNvPr>
          <p:cNvCxnSpPr>
            <a:stCxn id="17" idx="6"/>
            <a:endCxn id="22" idx="2"/>
          </p:cNvCxnSpPr>
          <p:nvPr/>
        </p:nvCxnSpPr>
        <p:spPr>
          <a:xfrm>
            <a:off x="5835889" y="2762346"/>
            <a:ext cx="666750" cy="722801"/>
          </a:xfrm>
          <a:prstGeom prst="bentConnector3">
            <a:avLst/>
          </a:prstGeom>
          <a:ln w="9525" cmpd="sng"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Processor">
            <a:extLst>
              <a:ext uri="{FF2B5EF4-FFF2-40B4-BE49-F238E27FC236}">
                <a16:creationId xmlns:a16="http://schemas.microsoft.com/office/drawing/2014/main" id="{9488319D-6A81-46FD-8037-A8D22BC83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0039" y="-31609"/>
            <a:ext cx="839281" cy="8392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26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6" grpId="0" animBg="1"/>
      <p:bldP spid="17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7CC-81F0-4AED-801F-64D638FB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 use case – Operational step triggered? </a:t>
            </a:r>
            <a:endParaRPr lang="LID4096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584FC3-79C5-45D8-BB64-B5BFEC0E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5" y="696542"/>
            <a:ext cx="8761933" cy="3934455"/>
          </a:xfrm>
        </p:spPr>
        <p:txBody>
          <a:bodyPr/>
          <a:lstStyle/>
          <a:p>
            <a:r>
              <a:rPr lang="en-GB" dirty="0"/>
              <a:t>Does the vulnerability affect a scenario? </a:t>
            </a:r>
            <a:endParaRPr lang="LID4096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82677F-3634-4C2C-97DE-6135B16D15DB}"/>
              </a:ext>
            </a:extLst>
          </p:cNvPr>
          <p:cNvSpPr/>
          <p:nvPr/>
        </p:nvSpPr>
        <p:spPr>
          <a:xfrm>
            <a:off x="1212850" y="2015317"/>
            <a:ext cx="1574800" cy="53357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Vulnerability</a:t>
            </a:r>
            <a:endParaRPr lang="en-150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27E88A-ECDA-4BF7-8E61-130EA99786E4}"/>
              </a:ext>
            </a:extLst>
          </p:cNvPr>
          <p:cNvSpPr/>
          <p:nvPr/>
        </p:nvSpPr>
        <p:spPr>
          <a:xfrm>
            <a:off x="3454400" y="1356014"/>
            <a:ext cx="1574800" cy="53357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48000">
                <a:srgbClr val="FF0000"/>
              </a:gs>
              <a:gs pos="83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Technique</a:t>
            </a:r>
            <a:endParaRPr lang="en-150" sz="1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847E5E-AE03-4D10-8964-7A628105C639}"/>
              </a:ext>
            </a:extLst>
          </p:cNvPr>
          <p:cNvSpPr/>
          <p:nvPr/>
        </p:nvSpPr>
        <p:spPr>
          <a:xfrm>
            <a:off x="3454400" y="2738118"/>
            <a:ext cx="1574800" cy="53357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48000">
                <a:srgbClr val="FF0000"/>
              </a:gs>
              <a:gs pos="83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Supporting asset</a:t>
            </a:r>
            <a:endParaRPr lang="en-150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E4B534-3EEF-4E50-B3AA-578D0F63ACDC}"/>
              </a:ext>
            </a:extLst>
          </p:cNvPr>
          <p:cNvSpPr/>
          <p:nvPr/>
        </p:nvSpPr>
        <p:spPr>
          <a:xfrm>
            <a:off x="5712149" y="2015316"/>
            <a:ext cx="1574800" cy="62386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Operational scenario Step</a:t>
            </a:r>
            <a:endParaRPr lang="en-150" sz="1200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D9C6E23-393D-4DE8-B641-E1DCA28F10D2}"/>
              </a:ext>
            </a:extLst>
          </p:cNvPr>
          <p:cNvCxnSpPr>
            <a:stCxn id="3" idx="6"/>
            <a:endCxn id="19" idx="2"/>
          </p:cNvCxnSpPr>
          <p:nvPr/>
        </p:nvCxnSpPr>
        <p:spPr>
          <a:xfrm flipV="1">
            <a:off x="2787650" y="1622799"/>
            <a:ext cx="666750" cy="659303"/>
          </a:xfrm>
          <a:prstGeom prst="bentConnector3">
            <a:avLst/>
          </a:prstGeom>
          <a:ln w="9525" cmpd="sng"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54FE2F9-0795-449D-801C-B63708608C63}"/>
              </a:ext>
            </a:extLst>
          </p:cNvPr>
          <p:cNvCxnSpPr>
            <a:stCxn id="3" idx="6"/>
            <a:endCxn id="20" idx="2"/>
          </p:cNvCxnSpPr>
          <p:nvPr/>
        </p:nvCxnSpPr>
        <p:spPr>
          <a:xfrm>
            <a:off x="2787650" y="2282102"/>
            <a:ext cx="666750" cy="722801"/>
          </a:xfrm>
          <a:prstGeom prst="bentConnector3">
            <a:avLst/>
          </a:prstGeom>
          <a:ln w="9525" cmpd="sng"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4D21B1F-06BC-45A9-8416-4D6F23CDECC9}"/>
              </a:ext>
            </a:extLst>
          </p:cNvPr>
          <p:cNvCxnSpPr>
            <a:cxnSpLocks/>
            <a:stCxn id="21" idx="2"/>
            <a:endCxn id="19" idx="6"/>
          </p:cNvCxnSpPr>
          <p:nvPr/>
        </p:nvCxnSpPr>
        <p:spPr>
          <a:xfrm rot="10800000">
            <a:off x="5029201" y="1622799"/>
            <a:ext cx="682949" cy="704450"/>
          </a:xfrm>
          <a:prstGeom prst="bentConnector3">
            <a:avLst/>
          </a:prstGeom>
          <a:ln w="9525" cmpd="sng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34C4A94-63F3-4E4F-8B37-94F190B24EEC}"/>
              </a:ext>
            </a:extLst>
          </p:cNvPr>
          <p:cNvCxnSpPr>
            <a:cxnSpLocks/>
            <a:stCxn id="21" idx="2"/>
            <a:endCxn id="20" idx="6"/>
          </p:cNvCxnSpPr>
          <p:nvPr/>
        </p:nvCxnSpPr>
        <p:spPr>
          <a:xfrm rot="10800000" flipV="1">
            <a:off x="5029201" y="2327249"/>
            <a:ext cx="682949" cy="677654"/>
          </a:xfrm>
          <a:prstGeom prst="bentConnector3">
            <a:avLst/>
          </a:prstGeom>
          <a:ln w="9525" cmpd="sng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E8D1FE2-5D1B-439D-A4B2-54A6D48F107F}"/>
              </a:ext>
            </a:extLst>
          </p:cNvPr>
          <p:cNvSpPr/>
          <p:nvPr/>
        </p:nvSpPr>
        <p:spPr>
          <a:xfrm rot="5400000">
            <a:off x="4002167" y="3424718"/>
            <a:ext cx="432000" cy="24476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C0118B-7346-47CC-ADCF-461561F3EFD8}"/>
              </a:ext>
            </a:extLst>
          </p:cNvPr>
          <p:cNvGrpSpPr/>
          <p:nvPr/>
        </p:nvGrpSpPr>
        <p:grpSpPr>
          <a:xfrm>
            <a:off x="1537840" y="3897805"/>
            <a:ext cx="5892800" cy="641876"/>
            <a:chOff x="2765749" y="3835427"/>
            <a:chExt cx="5892800" cy="64187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DA41D7-16F5-423A-ACBF-33991C4AC63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749" y="3853437"/>
              <a:ext cx="5892800" cy="6238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ABD379-45E6-49A3-BD1A-B91E4037AFB5}"/>
                </a:ext>
              </a:extLst>
            </p:cNvPr>
            <p:cNvSpPr/>
            <p:nvPr/>
          </p:nvSpPr>
          <p:spPr>
            <a:xfrm>
              <a:off x="5979665" y="3835427"/>
              <a:ext cx="438240" cy="53357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150"/>
            </a:p>
          </p:txBody>
        </p: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A0A0ACE-757A-4420-AE8E-1C08F05A09EC}"/>
              </a:ext>
            </a:extLst>
          </p:cNvPr>
          <p:cNvSpPr txBox="1">
            <a:spLocks/>
          </p:cNvSpPr>
          <p:nvPr/>
        </p:nvSpPr>
        <p:spPr>
          <a:xfrm>
            <a:off x="3999342" y="3364235"/>
            <a:ext cx="2742665" cy="533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135731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0">
              <a:buNone/>
            </a:pPr>
            <a:r>
              <a:rPr lang="en-US" dirty="0"/>
              <a:t>Query</a:t>
            </a:r>
            <a:endParaRPr lang="en-GB" dirty="0"/>
          </a:p>
        </p:txBody>
      </p:sp>
      <p:pic>
        <p:nvPicPr>
          <p:cNvPr id="23" name="Graphic 22" descr="Processor">
            <a:extLst>
              <a:ext uri="{FF2B5EF4-FFF2-40B4-BE49-F238E27FC236}">
                <a16:creationId xmlns:a16="http://schemas.microsoft.com/office/drawing/2014/main" id="{06C01525-01EF-4EA0-AADC-D081EF6CB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8526" y="1925959"/>
            <a:ext cx="839281" cy="8392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01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7CC-81F0-4AED-801F-64D638FB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 use case – Likelihood re-assessment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79C2-AB86-4C9E-9D8D-0CA29F08C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Update of the Operation scenario likelihood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0036B-02FC-4A98-8037-0F6828884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4" y="1056821"/>
            <a:ext cx="6104262" cy="35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E613-17F5-4E68-8BA1-C2F64554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15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6F9D971-E744-429B-9858-265BEC37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5" y="696542"/>
            <a:ext cx="8761933" cy="3767881"/>
          </a:xfrm>
        </p:spPr>
        <p:txBody>
          <a:bodyPr/>
          <a:lstStyle/>
          <a:p>
            <a:r>
              <a:rPr lang="en-US" dirty="0"/>
              <a:t>Tool to connect vulnerabilities to enhance risk management</a:t>
            </a:r>
            <a:endParaRPr lang="en-GB" dirty="0"/>
          </a:p>
          <a:p>
            <a:pPr lvl="1"/>
            <a:r>
              <a:rPr lang="en-GB" dirty="0"/>
              <a:t>Improve operational risk scenarios with vulnerabilities</a:t>
            </a:r>
          </a:p>
          <a:p>
            <a:pPr lvl="1"/>
            <a:endParaRPr lang="en-US" dirty="0"/>
          </a:p>
          <a:p>
            <a:r>
              <a:rPr lang="en-US" dirty="0"/>
              <a:t>Way forward</a:t>
            </a:r>
          </a:p>
          <a:p>
            <a:pPr lvl="1"/>
            <a:r>
              <a:rPr lang="en-US" dirty="0"/>
              <a:t>Improve the normalization of the data.</a:t>
            </a:r>
            <a:endParaRPr lang="en-GB" dirty="0"/>
          </a:p>
          <a:p>
            <a:pPr lvl="1"/>
            <a:r>
              <a:rPr lang="en-GB" dirty="0"/>
              <a:t>Use risks to enhance vulnerabilities prioritisation.</a:t>
            </a:r>
            <a:endParaRPr lang="en-US" dirty="0"/>
          </a:p>
          <a:p>
            <a:pPr lvl="1"/>
            <a:r>
              <a:rPr lang="en-US" dirty="0"/>
              <a:t>Switch from assisted security expert for likelihood computation to an automatic computation.</a:t>
            </a:r>
          </a:p>
        </p:txBody>
      </p:sp>
    </p:spTree>
    <p:extLst>
      <p:ext uri="{BB962C8B-B14F-4D97-AF65-F5344CB8AC3E}">
        <p14:creationId xmlns:p14="http://schemas.microsoft.com/office/powerpoint/2010/main" val="28462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1301" y="801649"/>
            <a:ext cx="4508343" cy="2653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5713" y="2481653"/>
            <a:ext cx="191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Alexis ULLIAC </a:t>
            </a:r>
            <a:r>
              <a:rPr lang="en-GB" sz="900" dirty="0"/>
              <a:t>- Speaker</a:t>
            </a:r>
            <a:br>
              <a:rPr lang="en-GB" sz="900" b="1" dirty="0"/>
            </a:br>
            <a:r>
              <a:rPr lang="en-GB" sz="900" dirty="0"/>
              <a:t>Cybersecurity Expert,</a:t>
            </a:r>
          </a:p>
          <a:p>
            <a:r>
              <a:rPr lang="en-GB" sz="900" dirty="0"/>
              <a:t>Thales, Prague.</a:t>
            </a:r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>
                <a:hlinkClick r:id="rId3"/>
              </a:rPr>
              <a:t>alexis.ulliac@thalesgroup.com</a:t>
            </a:r>
            <a:endParaRPr lang="en-GB" sz="900" dirty="0"/>
          </a:p>
          <a:p>
            <a:endParaRPr lang="en-GB" sz="900" dirty="0"/>
          </a:p>
          <a:p>
            <a:endParaRPr lang="en-GB" sz="900" dirty="0"/>
          </a:p>
        </p:txBody>
      </p:sp>
      <p:cxnSp>
        <p:nvCxnSpPr>
          <p:cNvPr id="14" name="Connecteur droit 13"/>
          <p:cNvCxnSpPr/>
          <p:nvPr/>
        </p:nvCxnSpPr>
        <p:spPr bwMode="auto">
          <a:xfrm flipV="1">
            <a:off x="4588773" y="1285887"/>
            <a:ext cx="0" cy="195755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4714338" y="2496076"/>
            <a:ext cx="2105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Thomas MASSIP </a:t>
            </a:r>
            <a:r>
              <a:rPr lang="en-GB" sz="900" dirty="0"/>
              <a:t>- Speaker</a:t>
            </a:r>
            <a:br>
              <a:rPr lang="en-GB" sz="900" b="1" dirty="0"/>
            </a:br>
            <a:r>
              <a:rPr lang="en-GB" sz="900" dirty="0"/>
              <a:t>Cybersecurity Expert,</a:t>
            </a:r>
          </a:p>
          <a:p>
            <a:r>
              <a:rPr lang="en-GB" sz="900" dirty="0"/>
              <a:t>Thales , Prague.</a:t>
            </a:r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>
                <a:hlinkClick r:id="rId4"/>
              </a:rPr>
              <a:t>thomas.massip@thalesgroup.com</a:t>
            </a:r>
            <a:endParaRPr lang="en-GB" sz="900" dirty="0"/>
          </a:p>
          <a:p>
            <a:endParaRPr lang="en-GB" sz="900" dirty="0"/>
          </a:p>
          <a:p>
            <a:endParaRPr lang="en-GB" sz="900" dirty="0"/>
          </a:p>
        </p:txBody>
      </p:sp>
      <p:pic>
        <p:nvPicPr>
          <p:cNvPr id="1026" name="Picture 2" descr="IMG_7974.JPG">
            <a:extLst>
              <a:ext uri="{FF2B5EF4-FFF2-40B4-BE49-F238E27FC236}">
                <a16:creationId xmlns:a16="http://schemas.microsoft.com/office/drawing/2014/main" id="{3E74D45E-522B-4E6C-875D-BB477FB3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977446" y="1428077"/>
            <a:ext cx="1141697" cy="85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ésultat de recherche d'images pour &quot;speaker icon&quot;">
            <a:extLst>
              <a:ext uri="{FF2B5EF4-FFF2-40B4-BE49-F238E27FC236}">
                <a16:creationId xmlns:a16="http://schemas.microsoft.com/office/drawing/2014/main" id="{1F5B7529-85E1-4B11-AE88-B5DB999E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9" b="94667" l="0" r="95111">
                        <a14:foregroundMark x1="48889" y1="8889" x2="46222" y2="16000"/>
                        <a14:foregroundMark x1="46222" y1="95111" x2="40000" y2="88889"/>
                        <a14:foregroundMark x1="11556" y1="31111" x2="444" y2="51556"/>
                        <a14:foregroundMark x1="444" y1="51556" x2="444" y2="60000"/>
                        <a14:foregroundMark x1="64889" y1="29333" x2="66667" y2="30222"/>
                        <a14:foregroundMark x1="74667" y1="14667" x2="79111" y2="18222"/>
                        <a14:foregroundMark x1="92000" y1="30222" x2="95111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22" y="1315707"/>
            <a:ext cx="140758" cy="1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speaker icon&quot;">
            <a:extLst>
              <a:ext uri="{FF2B5EF4-FFF2-40B4-BE49-F238E27FC236}">
                <a16:creationId xmlns:a16="http://schemas.microsoft.com/office/drawing/2014/main" id="{BA548D9A-5BE4-4EC5-BBA8-A07A1B0D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9" b="94667" l="0" r="95111">
                        <a14:foregroundMark x1="48889" y1="8889" x2="46222" y2="16000"/>
                        <a14:foregroundMark x1="46222" y1="95111" x2="40000" y2="88889"/>
                        <a14:foregroundMark x1="11556" y1="31111" x2="444" y2="51556"/>
                        <a14:foregroundMark x1="444" y1="51556" x2="444" y2="60000"/>
                        <a14:foregroundMark x1="64889" y1="29333" x2="66667" y2="30222"/>
                        <a14:foregroundMark x1="74667" y1="14667" x2="79111" y2="18222"/>
                        <a14:foregroundMark x1="92000" y1="30222" x2="95111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97" y="1297411"/>
            <a:ext cx="140758" cy="1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46437B-B2D1-4388-9037-D8DB377134D7}"/>
              </a:ext>
            </a:extLst>
          </p:cNvPr>
          <p:cNvSpPr/>
          <p:nvPr/>
        </p:nvSpPr>
        <p:spPr>
          <a:xfrm>
            <a:off x="1332580" y="3508790"/>
            <a:ext cx="6493160" cy="1018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C7387C-BC2C-43AE-AFB2-5E9C79A9F10E}"/>
              </a:ext>
            </a:extLst>
          </p:cNvPr>
          <p:cNvSpPr/>
          <p:nvPr/>
        </p:nvSpPr>
        <p:spPr>
          <a:xfrm>
            <a:off x="1436993" y="3793691"/>
            <a:ext cx="191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Jean-Luc SIMONI</a:t>
            </a:r>
            <a:br>
              <a:rPr lang="en-GB" sz="900" b="1" dirty="0"/>
            </a:br>
            <a:r>
              <a:rPr lang="en-GB" sz="900" dirty="0"/>
              <a:t>Security Expert,</a:t>
            </a:r>
          </a:p>
          <a:p>
            <a:r>
              <a:rPr lang="en-GB" sz="900" dirty="0"/>
              <a:t>Thales, Prague.</a:t>
            </a:r>
          </a:p>
          <a:p>
            <a:endParaRPr lang="en-GB" sz="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253C28-CBAE-4E2D-B46F-0575B76314B3}"/>
              </a:ext>
            </a:extLst>
          </p:cNvPr>
          <p:cNvSpPr/>
          <p:nvPr/>
        </p:nvSpPr>
        <p:spPr>
          <a:xfrm>
            <a:off x="2312890" y="803098"/>
            <a:ext cx="1916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Speakers</a:t>
            </a:r>
            <a:endParaRPr lang="en-GB" sz="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E4E52-89E6-4E3E-AA51-DB934A3E2889}"/>
              </a:ext>
            </a:extLst>
          </p:cNvPr>
          <p:cNvSpPr/>
          <p:nvPr/>
        </p:nvSpPr>
        <p:spPr>
          <a:xfrm>
            <a:off x="1347038" y="3508790"/>
            <a:ext cx="1916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Contributors</a:t>
            </a:r>
            <a:endParaRPr lang="en-GB" sz="9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3DED7-586E-4640-927C-CEAFCFA63272}"/>
              </a:ext>
            </a:extLst>
          </p:cNvPr>
          <p:cNvSpPr/>
          <p:nvPr/>
        </p:nvSpPr>
        <p:spPr>
          <a:xfrm>
            <a:off x="3435965" y="3751908"/>
            <a:ext cx="191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Thomas DEVAUX</a:t>
            </a:r>
            <a:br>
              <a:rPr lang="en-GB" sz="900" b="1" dirty="0"/>
            </a:br>
            <a:r>
              <a:rPr lang="en-GB" sz="900" dirty="0"/>
              <a:t>Security Expert,</a:t>
            </a:r>
          </a:p>
          <a:p>
            <a:r>
              <a:rPr lang="en-GB" sz="900" dirty="0"/>
              <a:t>Thales, Prague.</a:t>
            </a:r>
          </a:p>
          <a:p>
            <a:endParaRPr lang="en-GB" sz="9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72C9F-A950-4D83-8158-C52378B4252C}"/>
              </a:ext>
            </a:extLst>
          </p:cNvPr>
          <p:cNvSpPr/>
          <p:nvPr/>
        </p:nvSpPr>
        <p:spPr>
          <a:xfrm>
            <a:off x="5775304" y="3795114"/>
            <a:ext cx="191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Paul VARELA</a:t>
            </a:r>
            <a:br>
              <a:rPr lang="en-GB" sz="900" b="1" dirty="0"/>
            </a:br>
            <a:r>
              <a:rPr lang="en-GB" sz="900" dirty="0"/>
              <a:t>Security Risk Engineer,</a:t>
            </a:r>
          </a:p>
          <a:p>
            <a:r>
              <a:rPr lang="en-GB" sz="900" dirty="0"/>
              <a:t>Thales, Prague.</a:t>
            </a:r>
          </a:p>
          <a:p>
            <a:endParaRPr lang="en-GB" sz="900" dirty="0"/>
          </a:p>
        </p:txBody>
      </p:sp>
      <p:cxnSp>
        <p:nvCxnSpPr>
          <p:cNvPr id="22" name="Connecteur droit 13">
            <a:extLst>
              <a:ext uri="{FF2B5EF4-FFF2-40B4-BE49-F238E27FC236}">
                <a16:creationId xmlns:a16="http://schemas.microsoft.com/office/drawing/2014/main" id="{18F05191-DB68-432C-A9FC-18E1241046BA}"/>
              </a:ext>
            </a:extLst>
          </p:cNvPr>
          <p:cNvCxnSpPr>
            <a:cxnSpLocks/>
          </p:cNvCxnSpPr>
          <p:nvPr/>
        </p:nvCxnSpPr>
        <p:spPr bwMode="auto">
          <a:xfrm flipV="1">
            <a:off x="3330596" y="3608966"/>
            <a:ext cx="0" cy="81581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13">
            <a:extLst>
              <a:ext uri="{FF2B5EF4-FFF2-40B4-BE49-F238E27FC236}">
                <a16:creationId xmlns:a16="http://schemas.microsoft.com/office/drawing/2014/main" id="{A525688E-A1CE-4B21-9804-BE0D179BF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5692796" y="3595975"/>
            <a:ext cx="0" cy="81581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C6094238-88AB-47EB-8106-1C095078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323" y="1409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15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F73DA2F-1690-41E6-99AA-348F59474D9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0168" y="1323906"/>
          <a:ext cx="860229" cy="110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Visio" r:id="rId8" imgW="4590933" imgH="10178935" progId="Visio.Drawing.15">
                  <p:embed/>
                </p:oleObj>
              </mc:Choice>
              <mc:Fallback>
                <p:oleObj name="Visio" r:id="rId8" imgW="4590933" imgH="10178935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F73DA2F-1690-41E6-99AA-348F59474D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540" b="32327"/>
                      <a:stretch>
                        <a:fillRect/>
                      </a:stretch>
                    </p:blipFill>
                    <p:spPr bwMode="auto">
                      <a:xfrm>
                        <a:off x="5020168" y="1323906"/>
                        <a:ext cx="860229" cy="1109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90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372F-4EC3-493C-9E16-FF4B40F6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and problematic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1B05-A2A5-4F14-A314-614373AA9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5" y="696542"/>
            <a:ext cx="5383085" cy="3934455"/>
          </a:xfrm>
        </p:spPr>
        <p:txBody>
          <a:bodyPr/>
          <a:lstStyle/>
          <a:p>
            <a:r>
              <a:rPr lang="en-GB" dirty="0"/>
              <a:t>We have complex systems to manage</a:t>
            </a:r>
          </a:p>
          <a:p>
            <a:pPr lvl="1"/>
            <a:r>
              <a:rPr lang="en-GB" dirty="0"/>
              <a:t>Large scale architecture</a:t>
            </a:r>
          </a:p>
          <a:p>
            <a:pPr lvl="1"/>
            <a:r>
              <a:rPr lang="en-GB" dirty="0"/>
              <a:t>Thousands of supporting assets</a:t>
            </a:r>
          </a:p>
          <a:p>
            <a:pPr lvl="1"/>
            <a:r>
              <a:rPr lang="en-GB" dirty="0"/>
              <a:t>Hundreds/thousands vulnerabilities to manage</a:t>
            </a:r>
          </a:p>
          <a:p>
            <a:pPr lvl="1"/>
            <a:endParaRPr lang="en-GB" dirty="0"/>
          </a:p>
          <a:p>
            <a:pPr marL="270000" lvl="1" indent="-135731"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</a:pPr>
            <a:r>
              <a:rPr lang="en-GB" sz="1800" b="1" dirty="0">
                <a:solidFill>
                  <a:schemeClr val="bg2"/>
                </a:solidFill>
              </a:rPr>
              <a:t>Objective: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Use vulnerabilities to enhance risk management</a:t>
            </a:r>
            <a:endParaRPr lang="en-GB" dirty="0"/>
          </a:p>
          <a:p>
            <a:pPr lvl="2"/>
            <a:r>
              <a:rPr lang="en-GB" dirty="0"/>
              <a:t>Use risks to prioritise vulnerabilities</a:t>
            </a:r>
          </a:p>
          <a:p>
            <a:pPr lvl="2"/>
            <a:r>
              <a:rPr lang="en-GB" dirty="0"/>
              <a:t>Improve operational risk scenarios with vulnerabilities</a:t>
            </a:r>
          </a:p>
          <a:p>
            <a:pPr marL="531937" lvl="2" indent="-135731"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</a:pPr>
            <a:endParaRPr lang="LID4096" sz="1600" dirty="0">
              <a:solidFill>
                <a:schemeClr val="tx1"/>
              </a:solidFill>
            </a:endParaRPr>
          </a:p>
        </p:txBody>
      </p:sp>
      <p:pic>
        <p:nvPicPr>
          <p:cNvPr id="4" name="Espace réservé pour une image  2" descr="2014_innovations_HR_tgc.png">
            <a:extLst>
              <a:ext uri="{FF2B5EF4-FFF2-40B4-BE49-F238E27FC236}">
                <a16:creationId xmlns:a16="http://schemas.microsoft.com/office/drawing/2014/main" id="{6F8E487C-2CA9-47E7-882F-12D813C85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1950" y="-15621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831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3FD434-B194-4586-B275-78F82D5C4FEB}"/>
              </a:ext>
            </a:extLst>
          </p:cNvPr>
          <p:cNvSpPr/>
          <p:nvPr/>
        </p:nvSpPr>
        <p:spPr>
          <a:xfrm>
            <a:off x="1126784" y="1095684"/>
            <a:ext cx="7292340" cy="30076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Sub-system N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C295B-49D7-41BE-B1ED-095588F62590}"/>
              </a:ext>
            </a:extLst>
          </p:cNvPr>
          <p:cNvSpPr/>
          <p:nvPr/>
        </p:nvSpPr>
        <p:spPr>
          <a:xfrm>
            <a:off x="786261" y="1410145"/>
            <a:ext cx="7292340" cy="30076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Sub-system 2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87D87-8B14-4D73-9D88-FAC2343379D4}"/>
              </a:ext>
            </a:extLst>
          </p:cNvPr>
          <p:cNvSpPr/>
          <p:nvPr/>
        </p:nvSpPr>
        <p:spPr>
          <a:xfrm>
            <a:off x="445738" y="1756970"/>
            <a:ext cx="7292340" cy="30076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Sub-system 1</a:t>
            </a: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FF69F-3CFD-4420-BE43-60CE94D6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Risk management for complex systems</a:t>
            </a:r>
            <a:endParaRPr lang="LID4096" dirty="0"/>
          </a:p>
        </p:txBody>
      </p:sp>
      <p:grpSp>
        <p:nvGrpSpPr>
          <p:cNvPr id="12" name="Groupe 61">
            <a:extLst>
              <a:ext uri="{FF2B5EF4-FFF2-40B4-BE49-F238E27FC236}">
                <a16:creationId xmlns:a16="http://schemas.microsoft.com/office/drawing/2014/main" id="{133811FF-7FF3-44A7-BCA0-CD2713054753}"/>
              </a:ext>
            </a:extLst>
          </p:cNvPr>
          <p:cNvGrpSpPr/>
          <p:nvPr/>
        </p:nvGrpSpPr>
        <p:grpSpPr>
          <a:xfrm>
            <a:off x="5460314" y="1968561"/>
            <a:ext cx="1906513" cy="1614264"/>
            <a:chOff x="-380362" y="3040761"/>
            <a:chExt cx="5594630" cy="4205897"/>
          </a:xfrm>
        </p:grpSpPr>
        <p:grpSp>
          <p:nvGrpSpPr>
            <p:cNvPr id="13" name="Groupe 66">
              <a:extLst>
                <a:ext uri="{FF2B5EF4-FFF2-40B4-BE49-F238E27FC236}">
                  <a16:creationId xmlns:a16="http://schemas.microsoft.com/office/drawing/2014/main" id="{6128CE2E-D5FE-4940-8E32-D39CC97D8EDE}"/>
                </a:ext>
              </a:extLst>
            </p:cNvPr>
            <p:cNvGrpSpPr/>
            <p:nvPr/>
          </p:nvGrpSpPr>
          <p:grpSpPr>
            <a:xfrm>
              <a:off x="747163" y="3310068"/>
              <a:ext cx="4269604" cy="2947930"/>
              <a:chOff x="747163" y="3310068"/>
              <a:chExt cx="4269604" cy="294793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CB3FEC9-0D1C-4EA8-AD03-028CBFC1DDCD}"/>
                  </a:ext>
                </a:extLst>
              </p:cNvPr>
              <p:cNvSpPr/>
              <p:nvPr/>
            </p:nvSpPr>
            <p:spPr>
              <a:xfrm>
                <a:off x="747163" y="5521016"/>
                <a:ext cx="1067401" cy="736982"/>
              </a:xfrm>
              <a:prstGeom prst="rect">
                <a:avLst/>
              </a:prstGeom>
              <a:solidFill>
                <a:srgbClr val="00A278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4E3D6C-7BF9-453C-9F28-FF8DE76D4B73}"/>
                  </a:ext>
                </a:extLst>
              </p:cNvPr>
              <p:cNvSpPr/>
              <p:nvPr/>
            </p:nvSpPr>
            <p:spPr>
              <a:xfrm>
                <a:off x="747163" y="4784033"/>
                <a:ext cx="1067401" cy="736982"/>
              </a:xfrm>
              <a:prstGeom prst="rect">
                <a:avLst/>
              </a:prstGeom>
              <a:solidFill>
                <a:srgbClr val="00A278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A4F566-7536-4A19-9774-6BC9322D6BE0}"/>
                  </a:ext>
                </a:extLst>
              </p:cNvPr>
              <p:cNvSpPr/>
              <p:nvPr/>
            </p:nvSpPr>
            <p:spPr>
              <a:xfrm>
                <a:off x="747163" y="4047051"/>
                <a:ext cx="1067401" cy="736982"/>
              </a:xfrm>
              <a:prstGeom prst="rect">
                <a:avLst/>
              </a:prstGeom>
              <a:solidFill>
                <a:srgbClr val="00A278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7445BB3-6FC6-443C-B352-F608FF6D2E18}"/>
                  </a:ext>
                </a:extLst>
              </p:cNvPr>
              <p:cNvSpPr/>
              <p:nvPr/>
            </p:nvSpPr>
            <p:spPr>
              <a:xfrm>
                <a:off x="747163" y="3310068"/>
                <a:ext cx="1067401" cy="736982"/>
              </a:xfrm>
              <a:prstGeom prst="rect">
                <a:avLst/>
              </a:prstGeom>
              <a:solidFill>
                <a:srgbClr val="FF832F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E8E11FD-EF28-4DAF-A915-5ECF22907E6F}"/>
                  </a:ext>
                </a:extLst>
              </p:cNvPr>
              <p:cNvSpPr/>
              <p:nvPr/>
            </p:nvSpPr>
            <p:spPr>
              <a:xfrm>
                <a:off x="1814564" y="5521016"/>
                <a:ext cx="1067401" cy="736982"/>
              </a:xfrm>
              <a:prstGeom prst="rect">
                <a:avLst/>
              </a:prstGeom>
              <a:solidFill>
                <a:srgbClr val="00A278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D891CE-C51E-4F4B-92B9-9E8AF43FFFF8}"/>
                  </a:ext>
                </a:extLst>
              </p:cNvPr>
              <p:cNvSpPr/>
              <p:nvPr/>
            </p:nvSpPr>
            <p:spPr>
              <a:xfrm>
                <a:off x="1814564" y="4784033"/>
                <a:ext cx="1067401" cy="736982"/>
              </a:xfrm>
              <a:prstGeom prst="rect">
                <a:avLst/>
              </a:prstGeom>
              <a:solidFill>
                <a:srgbClr val="00A278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DC40799-E6AD-4E17-8CD6-200972A47C75}"/>
                  </a:ext>
                </a:extLst>
              </p:cNvPr>
              <p:cNvSpPr/>
              <p:nvPr/>
            </p:nvSpPr>
            <p:spPr>
              <a:xfrm>
                <a:off x="1814564" y="4047051"/>
                <a:ext cx="1067401" cy="736982"/>
              </a:xfrm>
              <a:prstGeom prst="rect">
                <a:avLst/>
              </a:prstGeom>
              <a:solidFill>
                <a:srgbClr val="FF832F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6140F86-6974-4C13-85EE-46DE34875B08}"/>
                  </a:ext>
                </a:extLst>
              </p:cNvPr>
              <p:cNvSpPr/>
              <p:nvPr/>
            </p:nvSpPr>
            <p:spPr>
              <a:xfrm>
                <a:off x="1814564" y="3310068"/>
                <a:ext cx="1067401" cy="736982"/>
              </a:xfrm>
              <a:prstGeom prst="rect">
                <a:avLst/>
              </a:prstGeom>
              <a:solidFill>
                <a:srgbClr val="FF832F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8A12C4-1B23-43E1-85D0-F957B834A8E1}"/>
                  </a:ext>
                </a:extLst>
              </p:cNvPr>
              <p:cNvSpPr/>
              <p:nvPr/>
            </p:nvSpPr>
            <p:spPr>
              <a:xfrm>
                <a:off x="2881965" y="5521016"/>
                <a:ext cx="1067401" cy="736982"/>
              </a:xfrm>
              <a:prstGeom prst="rect">
                <a:avLst/>
              </a:prstGeom>
              <a:solidFill>
                <a:srgbClr val="FF832F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93BED26-08D4-48B2-B7DB-35DC1E99C1C2}"/>
                  </a:ext>
                </a:extLst>
              </p:cNvPr>
              <p:cNvSpPr/>
              <p:nvPr/>
            </p:nvSpPr>
            <p:spPr>
              <a:xfrm>
                <a:off x="2881965" y="4784033"/>
                <a:ext cx="1067401" cy="736982"/>
              </a:xfrm>
              <a:prstGeom prst="rect">
                <a:avLst/>
              </a:prstGeom>
              <a:solidFill>
                <a:srgbClr val="FF832F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3D6DAC-3055-48D2-8B81-DEE6CAF44776}"/>
                  </a:ext>
                </a:extLst>
              </p:cNvPr>
              <p:cNvSpPr/>
              <p:nvPr/>
            </p:nvSpPr>
            <p:spPr>
              <a:xfrm>
                <a:off x="2881966" y="4047051"/>
                <a:ext cx="1067401" cy="736982"/>
              </a:xfrm>
              <a:prstGeom prst="rect">
                <a:avLst/>
              </a:prstGeom>
              <a:solidFill>
                <a:srgbClr val="E22A37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4533B1-E496-47E2-B63C-CABEF1437803}"/>
                  </a:ext>
                </a:extLst>
              </p:cNvPr>
              <p:cNvSpPr/>
              <p:nvPr/>
            </p:nvSpPr>
            <p:spPr>
              <a:xfrm>
                <a:off x="2881965" y="3310068"/>
                <a:ext cx="1067401" cy="736982"/>
              </a:xfrm>
              <a:prstGeom prst="rect">
                <a:avLst/>
              </a:prstGeom>
              <a:solidFill>
                <a:srgbClr val="E22A37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83DE6D1-A772-4196-A93A-BBDCFC8DAFD6}"/>
                  </a:ext>
                </a:extLst>
              </p:cNvPr>
              <p:cNvSpPr/>
              <p:nvPr/>
            </p:nvSpPr>
            <p:spPr>
              <a:xfrm>
                <a:off x="3949366" y="5521016"/>
                <a:ext cx="1067401" cy="736982"/>
              </a:xfrm>
              <a:prstGeom prst="rect">
                <a:avLst/>
              </a:prstGeom>
              <a:solidFill>
                <a:srgbClr val="FF832F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441C894-0F27-419D-8FDE-B8F7A102986A}"/>
                  </a:ext>
                </a:extLst>
              </p:cNvPr>
              <p:cNvSpPr/>
              <p:nvPr/>
            </p:nvSpPr>
            <p:spPr>
              <a:xfrm>
                <a:off x="3949366" y="4784033"/>
                <a:ext cx="1067401" cy="736982"/>
              </a:xfrm>
              <a:prstGeom prst="rect">
                <a:avLst/>
              </a:prstGeom>
              <a:solidFill>
                <a:srgbClr val="E22A37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9C86609-F0FF-488B-B546-431087DEF1E5}"/>
                  </a:ext>
                </a:extLst>
              </p:cNvPr>
              <p:cNvSpPr/>
              <p:nvPr/>
            </p:nvSpPr>
            <p:spPr>
              <a:xfrm>
                <a:off x="3949366" y="4047051"/>
                <a:ext cx="1067401" cy="736982"/>
              </a:xfrm>
              <a:prstGeom prst="rect">
                <a:avLst/>
              </a:prstGeom>
              <a:solidFill>
                <a:srgbClr val="E22A37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118C9B-95B5-4592-AED1-F5F654BBBE4A}"/>
                  </a:ext>
                </a:extLst>
              </p:cNvPr>
              <p:cNvSpPr/>
              <p:nvPr/>
            </p:nvSpPr>
            <p:spPr>
              <a:xfrm>
                <a:off x="3949366" y="3310068"/>
                <a:ext cx="1067401" cy="736982"/>
              </a:xfrm>
              <a:prstGeom prst="rect">
                <a:avLst/>
              </a:prstGeom>
              <a:solidFill>
                <a:srgbClr val="E22A37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ZoneTexte 67">
              <a:extLst>
                <a:ext uri="{FF2B5EF4-FFF2-40B4-BE49-F238E27FC236}">
                  <a16:creationId xmlns:a16="http://schemas.microsoft.com/office/drawing/2014/main" id="{C1B67A25-20A3-42F5-BACD-6DC28FB407B5}"/>
                </a:ext>
              </a:extLst>
            </p:cNvPr>
            <p:cNvSpPr txBox="1"/>
            <p:nvPr/>
          </p:nvSpPr>
          <p:spPr>
            <a:xfrm>
              <a:off x="865082" y="6565044"/>
              <a:ext cx="3914407" cy="6816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kern="0" cap="all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Likelihood</a:t>
              </a:r>
              <a:endParaRPr lang="fr-FR" sz="1100" b="1" kern="0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ZoneTexte 68">
              <a:extLst>
                <a:ext uri="{FF2B5EF4-FFF2-40B4-BE49-F238E27FC236}">
                  <a16:creationId xmlns:a16="http://schemas.microsoft.com/office/drawing/2014/main" id="{5E5F31F0-BEAA-4961-A11A-38EB9DACF8E4}"/>
                </a:ext>
              </a:extLst>
            </p:cNvPr>
            <p:cNvSpPr txBox="1"/>
            <p:nvPr/>
          </p:nvSpPr>
          <p:spPr>
            <a:xfrm rot="16200000">
              <a:off x="-1283558" y="4587112"/>
              <a:ext cx="2574081" cy="767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all" spc="0" normalizeH="0" noProof="0" dirty="0" err="1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Severity</a:t>
              </a:r>
              <a:endParaRPr kumimoji="0" lang="fr-FR" sz="1800" b="1" i="0" u="none" strike="noStrike" kern="0" cap="all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" name="ZoneTexte 69">
              <a:extLst>
                <a:ext uri="{FF2B5EF4-FFF2-40B4-BE49-F238E27FC236}">
                  <a16:creationId xmlns:a16="http://schemas.microsoft.com/office/drawing/2014/main" id="{FF2A7D65-0249-4C13-835A-C480C4088B21}"/>
                </a:ext>
              </a:extLst>
            </p:cNvPr>
            <p:cNvSpPr txBox="1"/>
            <p:nvPr/>
          </p:nvSpPr>
          <p:spPr>
            <a:xfrm>
              <a:off x="344370" y="3536756"/>
              <a:ext cx="296232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all" spc="0" normalizeH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</a:t>
              </a:r>
              <a:endParaRPr kumimoji="0" lang="fr-FR" sz="1800" b="1" i="0" u="none" strike="noStrike" kern="0" cap="all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" name="ZoneTexte 70">
              <a:extLst>
                <a:ext uri="{FF2B5EF4-FFF2-40B4-BE49-F238E27FC236}">
                  <a16:creationId xmlns:a16="http://schemas.microsoft.com/office/drawing/2014/main" id="{93902023-ECF4-415A-A523-CE4D1A4214E2}"/>
                </a:ext>
              </a:extLst>
            </p:cNvPr>
            <p:cNvSpPr txBox="1"/>
            <p:nvPr/>
          </p:nvSpPr>
          <p:spPr>
            <a:xfrm>
              <a:off x="344370" y="4273738"/>
              <a:ext cx="296232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all" spc="0" normalizeH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</a:t>
              </a:r>
              <a:endParaRPr kumimoji="0" lang="fr-FR" sz="1800" b="1" i="0" u="none" strike="noStrike" kern="0" cap="all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" name="ZoneTexte 71">
              <a:extLst>
                <a:ext uri="{FF2B5EF4-FFF2-40B4-BE49-F238E27FC236}">
                  <a16:creationId xmlns:a16="http://schemas.microsoft.com/office/drawing/2014/main" id="{A54F8E09-3915-454B-9252-6A0D2B58162A}"/>
                </a:ext>
              </a:extLst>
            </p:cNvPr>
            <p:cNvSpPr txBox="1"/>
            <p:nvPr/>
          </p:nvSpPr>
          <p:spPr>
            <a:xfrm>
              <a:off x="344370" y="5010721"/>
              <a:ext cx="296232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all" spc="0" normalizeH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</a:t>
              </a:r>
              <a:endParaRPr kumimoji="0" lang="fr-FR" sz="1800" b="1" i="0" u="none" strike="noStrike" kern="0" cap="all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" name="ZoneTexte 72">
              <a:extLst>
                <a:ext uri="{FF2B5EF4-FFF2-40B4-BE49-F238E27FC236}">
                  <a16:creationId xmlns:a16="http://schemas.microsoft.com/office/drawing/2014/main" id="{D5399DEB-038C-4804-ABA5-3A8DF1663026}"/>
                </a:ext>
              </a:extLst>
            </p:cNvPr>
            <p:cNvSpPr txBox="1"/>
            <p:nvPr/>
          </p:nvSpPr>
          <p:spPr>
            <a:xfrm>
              <a:off x="344370" y="5747704"/>
              <a:ext cx="296232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all" spc="0" normalizeH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</a:t>
              </a:r>
              <a:endParaRPr kumimoji="0" lang="fr-FR" sz="1800" b="1" i="0" u="none" strike="noStrike" kern="0" cap="all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20" name="Connecteur droit avec flèche 73">
              <a:extLst>
                <a:ext uri="{FF2B5EF4-FFF2-40B4-BE49-F238E27FC236}">
                  <a16:creationId xmlns:a16="http://schemas.microsoft.com/office/drawing/2014/main" id="{7C680CD4-0147-4D1D-B6F1-D6EC9F4B1C78}"/>
                </a:ext>
              </a:extLst>
            </p:cNvPr>
            <p:cNvCxnSpPr/>
            <p:nvPr/>
          </p:nvCxnSpPr>
          <p:spPr>
            <a:xfrm>
              <a:off x="747162" y="6257968"/>
              <a:ext cx="4467106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21" name="Connecteur droit avec flèche 74">
              <a:extLst>
                <a:ext uri="{FF2B5EF4-FFF2-40B4-BE49-F238E27FC236}">
                  <a16:creationId xmlns:a16="http://schemas.microsoft.com/office/drawing/2014/main" id="{A5DB1905-F61E-4890-82AF-71307D712599}"/>
                </a:ext>
              </a:extLst>
            </p:cNvPr>
            <p:cNvCxnSpPr/>
            <p:nvPr/>
          </p:nvCxnSpPr>
          <p:spPr>
            <a:xfrm flipV="1">
              <a:off x="747162" y="3040761"/>
              <a:ext cx="0" cy="321720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sp>
          <p:nvSpPr>
            <p:cNvPr id="22" name="ZoneTexte 75">
              <a:extLst>
                <a:ext uri="{FF2B5EF4-FFF2-40B4-BE49-F238E27FC236}">
                  <a16:creationId xmlns:a16="http://schemas.microsoft.com/office/drawing/2014/main" id="{E3FA81FE-3BE1-4217-9B99-3DA2DDBD4221}"/>
                </a:ext>
              </a:extLst>
            </p:cNvPr>
            <p:cNvSpPr txBox="1"/>
            <p:nvPr/>
          </p:nvSpPr>
          <p:spPr>
            <a:xfrm>
              <a:off x="2099450" y="6282600"/>
              <a:ext cx="497629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3" name="ZoneTexte 76">
              <a:extLst>
                <a:ext uri="{FF2B5EF4-FFF2-40B4-BE49-F238E27FC236}">
                  <a16:creationId xmlns:a16="http://schemas.microsoft.com/office/drawing/2014/main" id="{D72E7AF1-218C-4556-8657-98A5D49E06D3}"/>
                </a:ext>
              </a:extLst>
            </p:cNvPr>
            <p:cNvSpPr txBox="1"/>
            <p:nvPr/>
          </p:nvSpPr>
          <p:spPr>
            <a:xfrm>
              <a:off x="1032049" y="6282600"/>
              <a:ext cx="497629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4" name="ZoneTexte 77">
              <a:extLst>
                <a:ext uri="{FF2B5EF4-FFF2-40B4-BE49-F238E27FC236}">
                  <a16:creationId xmlns:a16="http://schemas.microsoft.com/office/drawing/2014/main" id="{EAA16EB7-449D-43E9-A87A-553689CC7A11}"/>
                </a:ext>
              </a:extLst>
            </p:cNvPr>
            <p:cNvSpPr txBox="1"/>
            <p:nvPr/>
          </p:nvSpPr>
          <p:spPr>
            <a:xfrm>
              <a:off x="3166851" y="6282600"/>
              <a:ext cx="497629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5" name="ZoneTexte 78">
              <a:extLst>
                <a:ext uri="{FF2B5EF4-FFF2-40B4-BE49-F238E27FC236}">
                  <a16:creationId xmlns:a16="http://schemas.microsoft.com/office/drawing/2014/main" id="{D84ECADC-F619-4009-9CDA-416A180D2B6A}"/>
                </a:ext>
              </a:extLst>
            </p:cNvPr>
            <p:cNvSpPr txBox="1"/>
            <p:nvPr/>
          </p:nvSpPr>
          <p:spPr>
            <a:xfrm>
              <a:off x="4234252" y="6282600"/>
              <a:ext cx="497629" cy="28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68CB9D73-0531-4F79-99DE-2181C5AFF425}"/>
              </a:ext>
            </a:extLst>
          </p:cNvPr>
          <p:cNvSpPr/>
          <p:nvPr/>
        </p:nvSpPr>
        <p:spPr>
          <a:xfrm>
            <a:off x="1195401" y="2708492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S1</a:t>
            </a:r>
            <a:endParaRPr lang="LID4096" dirty="0"/>
          </a:p>
        </p:txBody>
      </p:sp>
      <p:pic>
        <p:nvPicPr>
          <p:cNvPr id="46" name="Picture 2" descr="\\intranet.fr\sgdsn\utilisateurs\mesdocuments\duclos-j\My Pictures\EBIOSRM_logo.PNG">
            <a:extLst>
              <a:ext uri="{FF2B5EF4-FFF2-40B4-BE49-F238E27FC236}">
                <a16:creationId xmlns:a16="http://schemas.microsoft.com/office/drawing/2014/main" id="{BED6CE9F-DAC2-4363-AF5D-2E409908A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7925" r="8127" b="18128"/>
          <a:stretch/>
        </p:blipFill>
        <p:spPr bwMode="auto">
          <a:xfrm>
            <a:off x="6984055" y="4321292"/>
            <a:ext cx="689298" cy="4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tar: 4 Points 46">
            <a:extLst>
              <a:ext uri="{FF2B5EF4-FFF2-40B4-BE49-F238E27FC236}">
                <a16:creationId xmlns:a16="http://schemas.microsoft.com/office/drawing/2014/main" id="{A9786771-70AC-4E53-AAE0-6F373CF570DA}"/>
              </a:ext>
            </a:extLst>
          </p:cNvPr>
          <p:cNvSpPr/>
          <p:nvPr/>
        </p:nvSpPr>
        <p:spPr>
          <a:xfrm rot="2679230">
            <a:off x="6869345" y="2079135"/>
            <a:ext cx="420327" cy="357212"/>
          </a:xfrm>
          <a:prstGeom prst="star4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48" name="Star: 4 Points 47">
            <a:extLst>
              <a:ext uri="{FF2B5EF4-FFF2-40B4-BE49-F238E27FC236}">
                <a16:creationId xmlns:a16="http://schemas.microsoft.com/office/drawing/2014/main" id="{B5A04D50-9616-46C0-B66C-143A6C7ABD69}"/>
              </a:ext>
            </a:extLst>
          </p:cNvPr>
          <p:cNvSpPr/>
          <p:nvPr/>
        </p:nvSpPr>
        <p:spPr>
          <a:xfrm rot="2679230">
            <a:off x="6547667" y="2605036"/>
            <a:ext cx="420327" cy="357212"/>
          </a:xfrm>
          <a:prstGeom prst="star4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5A8D4310-F843-4B1A-8308-94AADE54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5" y="696542"/>
            <a:ext cx="8761933" cy="3934455"/>
          </a:xfrm>
        </p:spPr>
        <p:txBody>
          <a:bodyPr/>
          <a:lstStyle/>
          <a:p>
            <a:r>
              <a:rPr lang="en-GB" dirty="0"/>
              <a:t>On one side we have a process of Risk Management for a complex system</a:t>
            </a:r>
            <a:endParaRPr lang="LID4096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3DD3BE-74E7-418A-B916-D19F30A81BA9}"/>
              </a:ext>
            </a:extLst>
          </p:cNvPr>
          <p:cNvSpPr/>
          <p:nvPr/>
        </p:nvSpPr>
        <p:spPr>
          <a:xfrm>
            <a:off x="741844" y="4537828"/>
            <a:ext cx="24741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Operational scenarios / Cyber Kill Chain</a:t>
            </a:r>
            <a:endParaRPr lang="en-GB" sz="9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1DC3B3-13E9-4A66-B929-CDE3691EC589}"/>
              </a:ext>
            </a:extLst>
          </p:cNvPr>
          <p:cNvSpPr/>
          <p:nvPr/>
        </p:nvSpPr>
        <p:spPr>
          <a:xfrm>
            <a:off x="2110721" y="1973346"/>
            <a:ext cx="21773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Strategic scenarios</a:t>
            </a:r>
            <a:endParaRPr lang="en-GB" sz="900" dirty="0"/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FA7AAB19-8B93-4062-A98C-CA64A8D24535}"/>
              </a:ext>
            </a:extLst>
          </p:cNvPr>
          <p:cNvSpPr/>
          <p:nvPr/>
        </p:nvSpPr>
        <p:spPr>
          <a:xfrm>
            <a:off x="1773070" y="2709784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S2</a:t>
            </a:r>
            <a:endParaRPr lang="LID4096" dirty="0"/>
          </a:p>
        </p:txBody>
      </p:sp>
      <p:sp>
        <p:nvSpPr>
          <p:cNvPr id="53" name="Parallelogram 52">
            <a:extLst>
              <a:ext uri="{FF2B5EF4-FFF2-40B4-BE49-F238E27FC236}">
                <a16:creationId xmlns:a16="http://schemas.microsoft.com/office/drawing/2014/main" id="{5EB800F6-0C48-49AD-A154-AE5E04AEFF86}"/>
              </a:ext>
            </a:extLst>
          </p:cNvPr>
          <p:cNvSpPr/>
          <p:nvPr/>
        </p:nvSpPr>
        <p:spPr>
          <a:xfrm>
            <a:off x="2350739" y="2708492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S3</a:t>
            </a:r>
            <a:endParaRPr lang="LID4096" dirty="0"/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05BCA886-013B-4573-AE2A-8F43C59F3AA0}"/>
              </a:ext>
            </a:extLst>
          </p:cNvPr>
          <p:cNvSpPr/>
          <p:nvPr/>
        </p:nvSpPr>
        <p:spPr>
          <a:xfrm>
            <a:off x="1478379" y="2463022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4A1496E9-1419-4834-AAD4-DA5D60301A65}"/>
              </a:ext>
            </a:extLst>
          </p:cNvPr>
          <p:cNvSpPr/>
          <p:nvPr/>
        </p:nvSpPr>
        <p:spPr>
          <a:xfrm>
            <a:off x="2056048" y="2464314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98F22A1B-A1C9-4826-B177-C9F1A1C46D77}"/>
              </a:ext>
            </a:extLst>
          </p:cNvPr>
          <p:cNvSpPr/>
          <p:nvPr/>
        </p:nvSpPr>
        <p:spPr>
          <a:xfrm>
            <a:off x="2633717" y="2463022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2375A999-5A14-46DA-83E4-698F30A180A7}"/>
              </a:ext>
            </a:extLst>
          </p:cNvPr>
          <p:cNvSpPr/>
          <p:nvPr/>
        </p:nvSpPr>
        <p:spPr>
          <a:xfrm>
            <a:off x="1757271" y="2219647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2C896723-A5CB-4E94-AF06-AE0458C79F9C}"/>
              </a:ext>
            </a:extLst>
          </p:cNvPr>
          <p:cNvSpPr/>
          <p:nvPr/>
        </p:nvSpPr>
        <p:spPr>
          <a:xfrm>
            <a:off x="2334940" y="2220939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CE1904DB-320F-408F-A5F8-993F17F3F2C3}"/>
              </a:ext>
            </a:extLst>
          </p:cNvPr>
          <p:cNvSpPr/>
          <p:nvPr/>
        </p:nvSpPr>
        <p:spPr>
          <a:xfrm>
            <a:off x="2912609" y="2219647"/>
            <a:ext cx="791594" cy="215027"/>
          </a:xfrm>
          <a:prstGeom prst="parallelogram">
            <a:avLst>
              <a:gd name="adj" fmla="val 12422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7BCEBB-C5C0-4CA3-8389-69F4AFC2564F}"/>
              </a:ext>
            </a:extLst>
          </p:cNvPr>
          <p:cNvCxnSpPr>
            <a:cxnSpLocks/>
          </p:cNvCxnSpPr>
          <p:nvPr/>
        </p:nvCxnSpPr>
        <p:spPr>
          <a:xfrm flipH="1">
            <a:off x="1045582" y="2924811"/>
            <a:ext cx="149819" cy="402713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EFDC20-B0E0-4676-B925-54B831724A63}"/>
              </a:ext>
            </a:extLst>
          </p:cNvPr>
          <p:cNvCxnSpPr>
            <a:cxnSpLocks/>
          </p:cNvCxnSpPr>
          <p:nvPr/>
        </p:nvCxnSpPr>
        <p:spPr>
          <a:xfrm>
            <a:off x="1720217" y="2913955"/>
            <a:ext cx="1079857" cy="487225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7E536F-87EA-406D-ACE4-11AE252FBF23}"/>
              </a:ext>
            </a:extLst>
          </p:cNvPr>
          <p:cNvCxnSpPr>
            <a:cxnSpLocks/>
          </p:cNvCxnSpPr>
          <p:nvPr/>
        </p:nvCxnSpPr>
        <p:spPr>
          <a:xfrm flipV="1">
            <a:off x="894342" y="2929778"/>
            <a:ext cx="301059" cy="471402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3F604D68-E06F-48A5-82EB-35EF809C8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87" y="3401179"/>
            <a:ext cx="1952047" cy="11528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0D25A46-8980-4FB8-B7BE-29EA5F5E8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8" y="3333783"/>
            <a:ext cx="1952047" cy="115281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5A540C-5608-425F-BA83-C5E5DB3294DC}"/>
              </a:ext>
            </a:extLst>
          </p:cNvPr>
          <p:cNvCxnSpPr>
            <a:cxnSpLocks/>
          </p:cNvCxnSpPr>
          <p:nvPr/>
        </p:nvCxnSpPr>
        <p:spPr>
          <a:xfrm>
            <a:off x="1728544" y="2913955"/>
            <a:ext cx="1259351" cy="427780"/>
          </a:xfrm>
          <a:prstGeom prst="line">
            <a:avLst/>
          </a:prstGeom>
          <a:ln w="9525" cmpd="sng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C6EF1A16-A661-4585-BE2B-849B8B40B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401" y="3233745"/>
            <a:ext cx="1952047" cy="115281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354CCF5-2F1C-4A6E-BE37-ABF76FD7DBF8}"/>
              </a:ext>
            </a:extLst>
          </p:cNvPr>
          <p:cNvCxnSpPr>
            <a:cxnSpLocks/>
          </p:cNvCxnSpPr>
          <p:nvPr/>
        </p:nvCxnSpPr>
        <p:spPr>
          <a:xfrm flipH="1">
            <a:off x="1232485" y="2920540"/>
            <a:ext cx="555344" cy="31337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B052DC2-F53A-477A-A76C-1E79994E81BC}"/>
              </a:ext>
            </a:extLst>
          </p:cNvPr>
          <p:cNvCxnSpPr>
            <a:cxnSpLocks/>
          </p:cNvCxnSpPr>
          <p:nvPr/>
        </p:nvCxnSpPr>
        <p:spPr>
          <a:xfrm>
            <a:off x="2304318" y="2920540"/>
            <a:ext cx="828664" cy="325252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DD5E5C9-FB2E-4E6D-A014-39F8BB43F11A}"/>
              </a:ext>
            </a:extLst>
          </p:cNvPr>
          <p:cNvCxnSpPr>
            <a:cxnSpLocks/>
          </p:cNvCxnSpPr>
          <p:nvPr/>
        </p:nvCxnSpPr>
        <p:spPr>
          <a:xfrm>
            <a:off x="3147448" y="3949282"/>
            <a:ext cx="3591172" cy="0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800CD39-9C5A-4D11-98A8-3CF3E7E7C6E2}"/>
              </a:ext>
            </a:extLst>
          </p:cNvPr>
          <p:cNvCxnSpPr>
            <a:cxnSpLocks/>
          </p:cNvCxnSpPr>
          <p:nvPr/>
        </p:nvCxnSpPr>
        <p:spPr>
          <a:xfrm flipV="1">
            <a:off x="6738620" y="3548381"/>
            <a:ext cx="0" cy="400901"/>
          </a:xfrm>
          <a:prstGeom prst="straightConnector1">
            <a:avLst/>
          </a:prstGeom>
          <a:ln w="9525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Star: 4 Points 93">
            <a:extLst>
              <a:ext uri="{FF2B5EF4-FFF2-40B4-BE49-F238E27FC236}">
                <a16:creationId xmlns:a16="http://schemas.microsoft.com/office/drawing/2014/main" id="{C859AA2C-D7A0-4FD5-831E-034CA0072105}"/>
              </a:ext>
            </a:extLst>
          </p:cNvPr>
          <p:cNvSpPr/>
          <p:nvPr/>
        </p:nvSpPr>
        <p:spPr>
          <a:xfrm rot="2679230">
            <a:off x="6913634" y="2605037"/>
            <a:ext cx="420327" cy="357212"/>
          </a:xfrm>
          <a:prstGeom prst="star4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573D620-F99F-489C-B7B5-4AA0513D9ECC}"/>
              </a:ext>
            </a:extLst>
          </p:cNvPr>
          <p:cNvCxnSpPr>
            <a:cxnSpLocks/>
          </p:cNvCxnSpPr>
          <p:nvPr/>
        </p:nvCxnSpPr>
        <p:spPr>
          <a:xfrm>
            <a:off x="3378200" y="2663769"/>
            <a:ext cx="2082113" cy="0"/>
          </a:xfrm>
          <a:prstGeom prst="straightConnector1">
            <a:avLst/>
          </a:prstGeom>
          <a:ln w="9525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5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B02C9E-34DA-43FA-8F5F-A61376C14B14}"/>
              </a:ext>
            </a:extLst>
          </p:cNvPr>
          <p:cNvSpPr/>
          <p:nvPr/>
        </p:nvSpPr>
        <p:spPr>
          <a:xfrm>
            <a:off x="1128865" y="1095522"/>
            <a:ext cx="7292340" cy="30076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Sub-system N</a:t>
            </a:r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03E211-E02D-4E85-A409-28B62663D124}"/>
              </a:ext>
            </a:extLst>
          </p:cNvPr>
          <p:cNvSpPr/>
          <p:nvPr/>
        </p:nvSpPr>
        <p:spPr>
          <a:xfrm>
            <a:off x="780178" y="1409983"/>
            <a:ext cx="7292340" cy="30076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Sub-system 2</a:t>
            </a:r>
            <a:endParaRPr lang="LID4096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432D03-9F5B-4020-8E9F-ECAD244799FE}"/>
              </a:ext>
            </a:extLst>
          </p:cNvPr>
          <p:cNvSpPr/>
          <p:nvPr/>
        </p:nvSpPr>
        <p:spPr>
          <a:xfrm>
            <a:off x="447819" y="1755603"/>
            <a:ext cx="7292340" cy="30076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Sub-system 1</a:t>
            </a: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56952-33E5-4439-9C65-F0CF0DB6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Vulnerability Management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6C5A-6EE4-48B0-A1B7-ED8D570AC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5" y="696542"/>
            <a:ext cx="9064377" cy="3934455"/>
          </a:xfrm>
        </p:spPr>
        <p:txBody>
          <a:bodyPr/>
          <a:lstStyle/>
          <a:p>
            <a:r>
              <a:rPr lang="en-GB" dirty="0"/>
              <a:t>On another side we have vulnerability management on various sub-systems</a:t>
            </a:r>
            <a:endParaRPr lang="LID4096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305F4C-A7A6-4816-A6CB-9FF7769CC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23449"/>
              </p:ext>
            </p:extLst>
          </p:nvPr>
        </p:nvGraphicFramePr>
        <p:xfrm>
          <a:off x="601388" y="1763874"/>
          <a:ext cx="3968887" cy="29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Visio" r:id="rId4" imgW="7315200" imgH="6606623" progId="Visio.Drawing.15">
                  <p:embed/>
                </p:oleObj>
              </mc:Choice>
              <mc:Fallback>
                <p:oleObj name="Visio" r:id="rId4" imgW="7315200" imgH="6606623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05F261-5F71-47A3-9928-7A33BF8E76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43" b="16077"/>
                      <a:stretch>
                        <a:fillRect/>
                      </a:stretch>
                    </p:blipFill>
                    <p:spPr bwMode="auto">
                      <a:xfrm>
                        <a:off x="601388" y="1763874"/>
                        <a:ext cx="3968887" cy="2933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tar: 6 Points 7">
            <a:extLst>
              <a:ext uri="{FF2B5EF4-FFF2-40B4-BE49-F238E27FC236}">
                <a16:creationId xmlns:a16="http://schemas.microsoft.com/office/drawing/2014/main" id="{0E262B7E-0EE4-41F9-8BA2-C311CE123CE5}"/>
              </a:ext>
            </a:extLst>
          </p:cNvPr>
          <p:cNvSpPr/>
          <p:nvPr/>
        </p:nvSpPr>
        <p:spPr>
          <a:xfrm>
            <a:off x="1790404" y="3063111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8B87B7C4-8384-408A-AC70-FB1841992B4F}"/>
              </a:ext>
            </a:extLst>
          </p:cNvPr>
          <p:cNvSpPr/>
          <p:nvPr/>
        </p:nvSpPr>
        <p:spPr>
          <a:xfrm>
            <a:off x="911056" y="3887865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7CA1285A-678F-41EE-99A7-9F93639BE5B0}"/>
              </a:ext>
            </a:extLst>
          </p:cNvPr>
          <p:cNvSpPr/>
          <p:nvPr/>
        </p:nvSpPr>
        <p:spPr>
          <a:xfrm>
            <a:off x="3324803" y="2293252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6D97C220-1A09-4101-9779-E96945FB33C6}"/>
              </a:ext>
            </a:extLst>
          </p:cNvPr>
          <p:cNvSpPr/>
          <p:nvPr/>
        </p:nvSpPr>
        <p:spPr>
          <a:xfrm>
            <a:off x="4059694" y="2546562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B21542D9-7A0F-4442-B337-CB634AEA3C04}"/>
              </a:ext>
            </a:extLst>
          </p:cNvPr>
          <p:cNvSpPr/>
          <p:nvPr/>
        </p:nvSpPr>
        <p:spPr>
          <a:xfrm>
            <a:off x="4039502" y="2033208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C0E01208-2E09-4CDA-A069-6D8DE9121FAC}"/>
              </a:ext>
            </a:extLst>
          </p:cNvPr>
          <p:cNvSpPr/>
          <p:nvPr/>
        </p:nvSpPr>
        <p:spPr>
          <a:xfrm>
            <a:off x="2425458" y="2986100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C8B86807-B551-4D03-9E9D-8EE8DCB69F80}"/>
              </a:ext>
            </a:extLst>
          </p:cNvPr>
          <p:cNvSpPr/>
          <p:nvPr/>
        </p:nvSpPr>
        <p:spPr>
          <a:xfrm>
            <a:off x="2873371" y="1917871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211A7499-0E0A-46CD-B3C8-5F23BA9DCFB3}"/>
              </a:ext>
            </a:extLst>
          </p:cNvPr>
          <p:cNvSpPr/>
          <p:nvPr/>
        </p:nvSpPr>
        <p:spPr>
          <a:xfrm>
            <a:off x="2301025" y="2201701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981ED130-D4EF-414C-BD1F-C3D114D61558}"/>
              </a:ext>
            </a:extLst>
          </p:cNvPr>
          <p:cNvSpPr/>
          <p:nvPr/>
        </p:nvSpPr>
        <p:spPr>
          <a:xfrm>
            <a:off x="2952432" y="2687757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B272F1A9-C761-43C9-8634-50962EF351E8}"/>
              </a:ext>
            </a:extLst>
          </p:cNvPr>
          <p:cNvSpPr/>
          <p:nvPr/>
        </p:nvSpPr>
        <p:spPr>
          <a:xfrm>
            <a:off x="3412188" y="2019873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3EEE1F62-2C39-4B44-B767-DDC09F553F99}"/>
              </a:ext>
            </a:extLst>
          </p:cNvPr>
          <p:cNvSpPr/>
          <p:nvPr/>
        </p:nvSpPr>
        <p:spPr>
          <a:xfrm>
            <a:off x="1940748" y="3252014"/>
            <a:ext cx="215153" cy="282389"/>
          </a:xfrm>
          <a:prstGeom prst="star6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855C60F-E6C2-4199-8EAA-57397FDC8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50185"/>
              </p:ext>
            </p:extLst>
          </p:nvPr>
        </p:nvGraphicFramePr>
        <p:xfrm>
          <a:off x="5823279" y="1929283"/>
          <a:ext cx="1634196" cy="16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98">
                  <a:extLst>
                    <a:ext uri="{9D8B030D-6E8A-4147-A177-3AD203B41FA5}">
                      <a16:colId xmlns:a16="http://schemas.microsoft.com/office/drawing/2014/main" val="1897034741"/>
                    </a:ext>
                  </a:extLst>
                </a:gridCol>
                <a:gridCol w="817098">
                  <a:extLst>
                    <a:ext uri="{9D8B030D-6E8A-4147-A177-3AD203B41FA5}">
                      <a16:colId xmlns:a16="http://schemas.microsoft.com/office/drawing/2014/main" val="3080349735"/>
                    </a:ext>
                  </a:extLst>
                </a:gridCol>
              </a:tblGrid>
              <a:tr h="321024">
                <a:tc>
                  <a:txBody>
                    <a:bodyPr/>
                    <a:lstStyle/>
                    <a:p>
                      <a:r>
                        <a:rPr lang="en-GB" dirty="0"/>
                        <a:t>Vuln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Value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82659"/>
                  </a:ext>
                </a:extLst>
              </a:tr>
              <a:tr h="321024">
                <a:tc>
                  <a:txBody>
                    <a:bodyPr/>
                    <a:lstStyle/>
                    <a:p>
                      <a:r>
                        <a:rPr lang="en-GB" dirty="0"/>
                        <a:t>Vuln 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056650"/>
                  </a:ext>
                </a:extLst>
              </a:tr>
              <a:tr h="321024">
                <a:tc>
                  <a:txBody>
                    <a:bodyPr/>
                    <a:lstStyle/>
                    <a:p>
                      <a:r>
                        <a:rPr lang="en-GB" dirty="0"/>
                        <a:t>Vuln 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5156"/>
                  </a:ext>
                </a:extLst>
              </a:tr>
              <a:tr h="321024"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916849"/>
                  </a:ext>
                </a:extLst>
              </a:tr>
              <a:tr h="321024">
                <a:tc>
                  <a:txBody>
                    <a:bodyPr/>
                    <a:lstStyle/>
                    <a:p>
                      <a:r>
                        <a:rPr lang="en-GB" dirty="0"/>
                        <a:t>Vuln 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386897"/>
                  </a:ext>
                </a:extLst>
              </a:tr>
            </a:tbl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05EE84B1-3AE8-47D5-883C-C3F76DB76C78}"/>
              </a:ext>
            </a:extLst>
          </p:cNvPr>
          <p:cNvSpPr/>
          <p:nvPr/>
        </p:nvSpPr>
        <p:spPr>
          <a:xfrm>
            <a:off x="4734239" y="2772893"/>
            <a:ext cx="935501" cy="394505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11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>
            <a:extLst>
              <a:ext uri="{FF2B5EF4-FFF2-40B4-BE49-F238E27FC236}">
                <a16:creationId xmlns:a16="http://schemas.microsoft.com/office/drawing/2014/main" id="{E94F4133-6A44-4DA0-9778-D9B481C26447}"/>
              </a:ext>
            </a:extLst>
          </p:cNvPr>
          <p:cNvSpPr>
            <a:spLocks/>
          </p:cNvSpPr>
          <p:nvPr/>
        </p:nvSpPr>
        <p:spPr bwMode="auto">
          <a:xfrm flipH="1">
            <a:off x="4633091" y="1167407"/>
            <a:ext cx="2556137" cy="794087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/>
              <a:t>&lt;&lt;&lt;&lt;&lt;&lt;&lt;&lt;&lt;&lt;&lt;&lt;&lt;&lt;</a:t>
            </a:r>
          </a:p>
        </p:txBody>
      </p:sp>
      <p:sp>
        <p:nvSpPr>
          <p:cNvPr id="30" name="Arrondir un rectangle à un seul coin 26">
            <a:extLst>
              <a:ext uri="{FF2B5EF4-FFF2-40B4-BE49-F238E27FC236}">
                <a16:creationId xmlns:a16="http://schemas.microsoft.com/office/drawing/2014/main" id="{92989B98-9348-4DBD-8BF6-22B5D1781711}"/>
              </a:ext>
            </a:extLst>
          </p:cNvPr>
          <p:cNvSpPr/>
          <p:nvPr/>
        </p:nvSpPr>
        <p:spPr>
          <a:xfrm>
            <a:off x="4612353" y="1161885"/>
            <a:ext cx="2576875" cy="813450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EE0F60-1DA7-4B68-9B9F-0DE24B327104}"/>
              </a:ext>
            </a:extLst>
          </p:cNvPr>
          <p:cNvSpPr/>
          <p:nvPr/>
        </p:nvSpPr>
        <p:spPr>
          <a:xfrm>
            <a:off x="405379" y="2693847"/>
            <a:ext cx="3929387" cy="194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80933-1749-4F66-8CF0-B5F221327045}"/>
              </a:ext>
            </a:extLst>
          </p:cNvPr>
          <p:cNvSpPr/>
          <p:nvPr/>
        </p:nvSpPr>
        <p:spPr>
          <a:xfrm>
            <a:off x="407206" y="660422"/>
            <a:ext cx="3929387" cy="194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F1075-118E-48C0-9954-C5BB3FBF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Link Risk Management and Vulnerability Management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5D166-280F-49CE-BE02-B78DAE03A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28" r="8318"/>
          <a:stretch/>
        </p:blipFill>
        <p:spPr>
          <a:xfrm>
            <a:off x="468340" y="2967463"/>
            <a:ext cx="3797013" cy="1587952"/>
          </a:xfrm>
          <a:prstGeom prst="rect">
            <a:avLst/>
          </a:prstGeom>
        </p:spPr>
      </p:pic>
      <p:sp>
        <p:nvSpPr>
          <p:cNvPr id="23" name="Freeform 47">
            <a:extLst>
              <a:ext uri="{FF2B5EF4-FFF2-40B4-BE49-F238E27FC236}">
                <a16:creationId xmlns:a16="http://schemas.microsoft.com/office/drawing/2014/main" id="{58620E53-5AB4-4A43-804D-A3436559410B}"/>
              </a:ext>
            </a:extLst>
          </p:cNvPr>
          <p:cNvSpPr>
            <a:spLocks/>
          </p:cNvSpPr>
          <p:nvPr/>
        </p:nvSpPr>
        <p:spPr bwMode="auto">
          <a:xfrm flipH="1">
            <a:off x="4624844" y="3820178"/>
            <a:ext cx="2565815" cy="768208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4" name="Arrondir un rectangle à un seul coin 26">
            <a:extLst>
              <a:ext uri="{FF2B5EF4-FFF2-40B4-BE49-F238E27FC236}">
                <a16:creationId xmlns:a16="http://schemas.microsoft.com/office/drawing/2014/main" id="{90A88CF3-82BE-4AD2-82B8-1218F9B1C4F0}"/>
              </a:ext>
            </a:extLst>
          </p:cNvPr>
          <p:cNvSpPr/>
          <p:nvPr/>
        </p:nvSpPr>
        <p:spPr>
          <a:xfrm>
            <a:off x="4606758" y="3806337"/>
            <a:ext cx="2584789" cy="79319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0DDAE6-BF97-4787-AE8F-B4B8CC2C9792}"/>
              </a:ext>
            </a:extLst>
          </p:cNvPr>
          <p:cNvSpPr/>
          <p:nvPr/>
        </p:nvSpPr>
        <p:spPr>
          <a:xfrm>
            <a:off x="5408109" y="3984330"/>
            <a:ext cx="180152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Architecture in CMDB</a:t>
            </a:r>
          </a:p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(Configuration Management DB)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4468E-2D16-4AA2-9236-DAD846F6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958" y="3795256"/>
            <a:ext cx="627862" cy="813450"/>
          </a:xfrm>
          <a:prstGeom prst="rect">
            <a:avLst/>
          </a:prstGeom>
        </p:spPr>
      </p:pic>
      <p:sp>
        <p:nvSpPr>
          <p:cNvPr id="31" name="Freeform 47">
            <a:extLst>
              <a:ext uri="{FF2B5EF4-FFF2-40B4-BE49-F238E27FC236}">
                <a16:creationId xmlns:a16="http://schemas.microsoft.com/office/drawing/2014/main" id="{EF3823A9-308E-4536-B47E-68EBCA37D860}"/>
              </a:ext>
            </a:extLst>
          </p:cNvPr>
          <p:cNvSpPr>
            <a:spLocks/>
          </p:cNvSpPr>
          <p:nvPr/>
        </p:nvSpPr>
        <p:spPr bwMode="auto">
          <a:xfrm flipH="1">
            <a:off x="4624844" y="2758742"/>
            <a:ext cx="2556137" cy="794087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" name="Arrondir un rectangle à un seul coin 26">
            <a:extLst>
              <a:ext uri="{FF2B5EF4-FFF2-40B4-BE49-F238E27FC236}">
                <a16:creationId xmlns:a16="http://schemas.microsoft.com/office/drawing/2014/main" id="{EBF21F66-65DB-49A8-A38B-9F78826D42B9}"/>
              </a:ext>
            </a:extLst>
          </p:cNvPr>
          <p:cNvSpPr/>
          <p:nvPr/>
        </p:nvSpPr>
        <p:spPr>
          <a:xfrm>
            <a:off x="4604106" y="2753220"/>
            <a:ext cx="2576875" cy="813450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F89804-16BF-4F1A-8B81-14519CCA30BA}"/>
              </a:ext>
            </a:extLst>
          </p:cNvPr>
          <p:cNvSpPr/>
          <p:nvPr/>
        </p:nvSpPr>
        <p:spPr>
          <a:xfrm>
            <a:off x="5460936" y="2953369"/>
            <a:ext cx="1801526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Vulnerabilities DB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73C9C0-7675-4EF1-8EF9-3AD7F98EDF10}"/>
              </a:ext>
            </a:extLst>
          </p:cNvPr>
          <p:cNvSpPr/>
          <p:nvPr/>
        </p:nvSpPr>
        <p:spPr>
          <a:xfrm>
            <a:off x="5584514" y="1348350"/>
            <a:ext cx="150784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Operational Scenarios Data Base (DB)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0410F-E84D-4B90-875F-2AE4A34E2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642" y="1158086"/>
            <a:ext cx="640778" cy="830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0FDB8A-54A5-4A4F-8AC1-A544722B3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642" y="2739380"/>
            <a:ext cx="635450" cy="82328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BCEA4D4-2A54-4933-8B40-A97744C5B41D}"/>
              </a:ext>
            </a:extLst>
          </p:cNvPr>
          <p:cNvSpPr/>
          <p:nvPr/>
        </p:nvSpPr>
        <p:spPr>
          <a:xfrm>
            <a:off x="407206" y="685764"/>
            <a:ext cx="17634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Risk Management</a:t>
            </a:r>
            <a:endParaRPr lang="en-GB" sz="9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5E55D3-3800-4CC9-9A21-EC8B1852A18F}"/>
              </a:ext>
            </a:extLst>
          </p:cNvPr>
          <p:cNvSpPr/>
          <p:nvPr/>
        </p:nvSpPr>
        <p:spPr>
          <a:xfrm>
            <a:off x="401612" y="2711290"/>
            <a:ext cx="17634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Vulnerability Management</a:t>
            </a:r>
            <a:endParaRPr lang="en-GB" sz="900" dirty="0"/>
          </a:p>
        </p:txBody>
      </p:sp>
      <p:cxnSp>
        <p:nvCxnSpPr>
          <p:cNvPr id="42" name="Connecteur droit 79">
            <a:extLst>
              <a:ext uri="{FF2B5EF4-FFF2-40B4-BE49-F238E27FC236}">
                <a16:creationId xmlns:a16="http://schemas.microsoft.com/office/drawing/2014/main" id="{B4B17388-21F2-422C-90ED-274B0D3146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89230" y="1599979"/>
            <a:ext cx="1191786" cy="3026"/>
          </a:xfrm>
          <a:prstGeom prst="line">
            <a:avLst/>
          </a:prstGeom>
          <a:noFill/>
          <a:ln w="12700" cmpd="sng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cteur droit 79">
            <a:extLst>
              <a:ext uri="{FF2B5EF4-FFF2-40B4-BE49-F238E27FC236}">
                <a16:creationId xmlns:a16="http://schemas.microsoft.com/office/drawing/2014/main" id="{4BFF8C39-77B3-4D3E-897C-164AAB6EE8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89229" y="3064938"/>
            <a:ext cx="264284" cy="0"/>
          </a:xfrm>
          <a:prstGeom prst="line">
            <a:avLst/>
          </a:prstGeom>
          <a:noFill/>
          <a:ln w="12700" cmpd="sng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cteur droit 79">
            <a:extLst>
              <a:ext uri="{FF2B5EF4-FFF2-40B4-BE49-F238E27FC236}">
                <a16:creationId xmlns:a16="http://schemas.microsoft.com/office/drawing/2014/main" id="{71EE8AE8-AA2E-49AE-BEE4-0C956E41D55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89228" y="4173758"/>
            <a:ext cx="1191786" cy="3026"/>
          </a:xfrm>
          <a:prstGeom prst="line">
            <a:avLst/>
          </a:prstGeom>
          <a:noFill/>
          <a:ln w="12700" cmpd="sng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cteur droit 79">
            <a:extLst>
              <a:ext uri="{FF2B5EF4-FFF2-40B4-BE49-F238E27FC236}">
                <a16:creationId xmlns:a16="http://schemas.microsoft.com/office/drawing/2014/main" id="{99402B82-AE61-4ACE-8313-4D40CC19BE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1015" y="1590724"/>
            <a:ext cx="0" cy="691048"/>
          </a:xfrm>
          <a:prstGeom prst="line">
            <a:avLst/>
          </a:prstGeom>
          <a:noFill/>
          <a:ln w="12700" cmpd="sng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onnecteur droit 79">
            <a:extLst>
              <a:ext uri="{FF2B5EF4-FFF2-40B4-BE49-F238E27FC236}">
                <a16:creationId xmlns:a16="http://schemas.microsoft.com/office/drawing/2014/main" id="{20ECB80D-A2A5-41AC-852C-5849A2F004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1014" y="3064938"/>
            <a:ext cx="2" cy="1111846"/>
          </a:xfrm>
          <a:prstGeom prst="line">
            <a:avLst/>
          </a:prstGeom>
          <a:noFill/>
          <a:ln w="12700" cmpd="sng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Graphic 57" descr="Processor">
            <a:extLst>
              <a:ext uri="{FF2B5EF4-FFF2-40B4-BE49-F238E27FC236}">
                <a16:creationId xmlns:a16="http://schemas.microsoft.com/office/drawing/2014/main" id="{A47DDC32-BEAD-4818-B1B2-885E647F15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15057" y="1886429"/>
            <a:ext cx="1547739" cy="1547739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B6C51-6468-4D0B-AD91-C31A7FD0A4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48" t="16888" r="8151" b="3620"/>
          <a:stretch/>
        </p:blipFill>
        <p:spPr>
          <a:xfrm>
            <a:off x="468340" y="897628"/>
            <a:ext cx="3804835" cy="1581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09F758-2BE7-4448-BC07-EAB5268342FE}"/>
              </a:ext>
            </a:extLst>
          </p:cNvPr>
          <p:cNvSpPr/>
          <p:nvPr/>
        </p:nvSpPr>
        <p:spPr>
          <a:xfrm rot="16200000">
            <a:off x="3167106" y="2462491"/>
            <a:ext cx="2597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269" lvl="1"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tabLst>
                <a:tab pos="739379" algn="l"/>
              </a:tabLst>
            </a:pPr>
            <a:r>
              <a:rPr lang="en-GB" b="1" dirty="0">
                <a:solidFill>
                  <a:schemeClr val="bg2"/>
                </a:solidFill>
              </a:rPr>
              <a:t>Normalise the data</a:t>
            </a:r>
          </a:p>
        </p:txBody>
      </p:sp>
      <p:cxnSp>
        <p:nvCxnSpPr>
          <p:cNvPr id="34" name="Connecteur droit 79">
            <a:extLst>
              <a:ext uri="{FF2B5EF4-FFF2-40B4-BE49-F238E27FC236}">
                <a16:creationId xmlns:a16="http://schemas.microsoft.com/office/drawing/2014/main" id="{466F28D5-AE4D-4BCD-BE95-EA4241DDD6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0220" y="2655162"/>
            <a:ext cx="0" cy="409776"/>
          </a:xfrm>
          <a:prstGeom prst="line">
            <a:avLst/>
          </a:prstGeom>
          <a:noFill/>
          <a:ln w="12700" cmpd="sng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Connecteur droit 79">
            <a:extLst>
              <a:ext uri="{FF2B5EF4-FFF2-40B4-BE49-F238E27FC236}">
                <a16:creationId xmlns:a16="http://schemas.microsoft.com/office/drawing/2014/main" id="{08CAAF1F-E2E0-40D4-8104-135DAB0EAA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50220" y="2655162"/>
            <a:ext cx="510439" cy="0"/>
          </a:xfrm>
          <a:prstGeom prst="line">
            <a:avLst/>
          </a:prstGeom>
          <a:noFill/>
          <a:ln w="12700" cmpd="sng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79">
            <a:extLst>
              <a:ext uri="{FF2B5EF4-FFF2-40B4-BE49-F238E27FC236}">
                <a16:creationId xmlns:a16="http://schemas.microsoft.com/office/drawing/2014/main" id="{900345BD-D0B1-4150-AFAE-F9C5E03C5C8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1612" y="2652811"/>
            <a:ext cx="3934981" cy="5696"/>
          </a:xfrm>
          <a:prstGeom prst="line">
            <a:avLst/>
          </a:prstGeom>
          <a:noFill/>
          <a:ln w="38100" cmpd="sng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11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3" grpId="0" animBg="1"/>
      <p:bldP spid="24" grpId="0" animBg="1"/>
      <p:bldP spid="26" grpId="0"/>
      <p:bldP spid="31" grpId="0" animBg="1"/>
      <p:bldP spid="32" grpId="0" animBg="1"/>
      <p:bldP spid="33" grpId="0"/>
      <p:bldP spid="3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7CC-81F0-4AED-801F-64D638FB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Tool use case – Overview</a:t>
            </a:r>
            <a:endParaRPr lang="LID4096" dirty="0"/>
          </a:p>
        </p:txBody>
      </p:sp>
      <p:pic>
        <p:nvPicPr>
          <p:cNvPr id="23" name="Graphic 22" descr="Processor">
            <a:extLst>
              <a:ext uri="{FF2B5EF4-FFF2-40B4-BE49-F238E27FC236}">
                <a16:creationId xmlns:a16="http://schemas.microsoft.com/office/drawing/2014/main" id="{7060DFD1-1BC7-483E-A5D0-FE8B59D4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482" y="2140866"/>
            <a:ext cx="868861" cy="920357"/>
          </a:xfrm>
          <a:prstGeom prst="rect">
            <a:avLst/>
          </a:prstGeom>
          <a:effectLst/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458D13A-A669-4CB0-9CEE-674B65C91A96}"/>
              </a:ext>
            </a:extLst>
          </p:cNvPr>
          <p:cNvGrpSpPr/>
          <p:nvPr/>
        </p:nvGrpSpPr>
        <p:grpSpPr>
          <a:xfrm>
            <a:off x="2667598" y="1139037"/>
            <a:ext cx="3564209" cy="2693712"/>
            <a:chOff x="4587026" y="1001673"/>
            <a:chExt cx="4055175" cy="304962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782677F-3634-4C2C-97DE-6135B16D15DB}"/>
                </a:ext>
              </a:extLst>
            </p:cNvPr>
            <p:cNvSpPr/>
            <p:nvPr/>
          </p:nvSpPr>
          <p:spPr>
            <a:xfrm>
              <a:off x="5769671" y="3517731"/>
              <a:ext cx="1674588" cy="53357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/>
                <a:t>Vulnerability</a:t>
              </a:r>
              <a:endParaRPr lang="en-150" sz="12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27E88A-ECDA-4BF7-8E61-130EA99786E4}"/>
                </a:ext>
              </a:extLst>
            </p:cNvPr>
            <p:cNvSpPr/>
            <p:nvPr/>
          </p:nvSpPr>
          <p:spPr>
            <a:xfrm>
              <a:off x="4587026" y="2384402"/>
              <a:ext cx="1605167" cy="533569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48000">
                  <a:srgbClr val="FF0000"/>
                </a:gs>
                <a:gs pos="83000">
                  <a:srgbClr val="0070C0"/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Technique</a:t>
              </a:r>
              <a:endParaRPr lang="en-150" sz="12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47E5E-AE03-4D10-8964-7A628105C639}"/>
                </a:ext>
              </a:extLst>
            </p:cNvPr>
            <p:cNvSpPr/>
            <p:nvPr/>
          </p:nvSpPr>
          <p:spPr>
            <a:xfrm>
              <a:off x="7037033" y="2384402"/>
              <a:ext cx="1605168" cy="638102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48000">
                  <a:srgbClr val="FF0000"/>
                </a:gs>
                <a:gs pos="83000">
                  <a:srgbClr val="0070C0"/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Supporting asset</a:t>
              </a:r>
              <a:endParaRPr lang="en-150" sz="12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E4B534-3EEF-4E50-B3AA-578D0F63ACDC}"/>
                </a:ext>
              </a:extLst>
            </p:cNvPr>
            <p:cNvSpPr/>
            <p:nvPr/>
          </p:nvSpPr>
          <p:spPr>
            <a:xfrm>
              <a:off x="5712445" y="1001673"/>
              <a:ext cx="1787150" cy="68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Operational scenario Step</a:t>
              </a:r>
              <a:endParaRPr lang="en-150" sz="1200" dirty="0"/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1023EC0B-3059-4D96-AC51-48D5EBBBBA18}"/>
                </a:ext>
              </a:extLst>
            </p:cNvPr>
            <p:cNvCxnSpPr>
              <a:cxnSpLocks/>
              <a:stCxn id="3" idx="0"/>
              <a:endCxn id="19" idx="4"/>
            </p:cNvCxnSpPr>
            <p:nvPr/>
          </p:nvCxnSpPr>
          <p:spPr>
            <a:xfrm rot="16200000" flipV="1">
              <a:off x="5698407" y="2609173"/>
              <a:ext cx="599761" cy="1217355"/>
            </a:xfrm>
            <a:prstGeom prst="bentConnector3">
              <a:avLst>
                <a:gd name="adj1" fmla="val 40777"/>
              </a:avLst>
            </a:prstGeom>
            <a:ln w="9525" cmpd="sng">
              <a:solidFill>
                <a:srgbClr val="FF66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073CCBA-9476-4B27-87B5-6DD7B4F6106F}"/>
                </a:ext>
              </a:extLst>
            </p:cNvPr>
            <p:cNvCxnSpPr>
              <a:cxnSpLocks/>
              <a:stCxn id="3" idx="0"/>
              <a:endCxn id="20" idx="4"/>
            </p:cNvCxnSpPr>
            <p:nvPr/>
          </p:nvCxnSpPr>
          <p:spPr>
            <a:xfrm rot="5400000" flipH="1" flipV="1">
              <a:off x="6975677" y="2653792"/>
              <a:ext cx="495228" cy="1232652"/>
            </a:xfrm>
            <a:prstGeom prst="bentConnector3">
              <a:avLst/>
            </a:prstGeom>
            <a:ln w="9525" cmpd="sng">
              <a:solidFill>
                <a:srgbClr val="FF66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D1C46BF1-B34F-416E-8AE3-ABCE5F43D61B}"/>
                </a:ext>
              </a:extLst>
            </p:cNvPr>
            <p:cNvCxnSpPr>
              <a:cxnSpLocks/>
              <a:stCxn id="21" idx="4"/>
              <a:endCxn id="19" idx="0"/>
            </p:cNvCxnSpPr>
            <p:nvPr/>
          </p:nvCxnSpPr>
          <p:spPr>
            <a:xfrm rot="5400000">
              <a:off x="5650252" y="1428632"/>
              <a:ext cx="695128" cy="1216411"/>
            </a:xfrm>
            <a:prstGeom prst="bentConnector3">
              <a:avLst/>
            </a:prstGeom>
            <a:ln w="9525" cmpd="sng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8471686E-FC27-4CC8-B96C-5D245E0AB4DC}"/>
                </a:ext>
              </a:extLst>
            </p:cNvPr>
            <p:cNvCxnSpPr>
              <a:cxnSpLocks/>
              <a:stCxn id="21" idx="4"/>
              <a:endCxn id="20" idx="0"/>
            </p:cNvCxnSpPr>
            <p:nvPr/>
          </p:nvCxnSpPr>
          <p:spPr>
            <a:xfrm rot="16200000" flipH="1">
              <a:off x="6875255" y="1420038"/>
              <a:ext cx="695128" cy="1233596"/>
            </a:xfrm>
            <a:prstGeom prst="bentConnector3">
              <a:avLst/>
            </a:prstGeom>
            <a:ln w="9525" cmpd="sng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3D7CCB0F-6DDD-4A44-914D-8C21C1D0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28" r="8318"/>
          <a:stretch/>
        </p:blipFill>
        <p:spPr>
          <a:xfrm>
            <a:off x="283990" y="2967463"/>
            <a:ext cx="2828812" cy="118304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3CFA34A-E3A2-4882-80CC-079B64A09C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8" t="16888" r="8151" b="3620"/>
          <a:stretch/>
        </p:blipFill>
        <p:spPr>
          <a:xfrm>
            <a:off x="264737" y="913509"/>
            <a:ext cx="2834639" cy="1178553"/>
          </a:xfrm>
          <a:prstGeom prst="rect">
            <a:avLst/>
          </a:prstGeom>
        </p:spPr>
      </p:pic>
      <p:sp>
        <p:nvSpPr>
          <p:cNvPr id="80" name="Freeform 47">
            <a:extLst>
              <a:ext uri="{FF2B5EF4-FFF2-40B4-BE49-F238E27FC236}">
                <a16:creationId xmlns:a16="http://schemas.microsoft.com/office/drawing/2014/main" id="{D7A19ECF-EA6B-4EB4-8820-CEDA5A2DDA46}"/>
              </a:ext>
            </a:extLst>
          </p:cNvPr>
          <p:cNvSpPr>
            <a:spLocks/>
          </p:cNvSpPr>
          <p:nvPr/>
        </p:nvSpPr>
        <p:spPr bwMode="auto">
          <a:xfrm flipH="1">
            <a:off x="6043809" y="1148358"/>
            <a:ext cx="2556137" cy="794087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/>
              <a:t>&lt;&lt;&lt;&lt;&lt;&lt;&lt;&lt;&lt;&lt;&lt;&lt;&lt;&lt;</a:t>
            </a:r>
          </a:p>
        </p:txBody>
      </p:sp>
      <p:sp>
        <p:nvSpPr>
          <p:cNvPr id="81" name="Arrondir un rectangle à un seul coin 26">
            <a:extLst>
              <a:ext uri="{FF2B5EF4-FFF2-40B4-BE49-F238E27FC236}">
                <a16:creationId xmlns:a16="http://schemas.microsoft.com/office/drawing/2014/main" id="{D230C43C-DD9F-4FC9-8D75-52B38AF3E63F}"/>
              </a:ext>
            </a:extLst>
          </p:cNvPr>
          <p:cNvSpPr/>
          <p:nvPr/>
        </p:nvSpPr>
        <p:spPr>
          <a:xfrm>
            <a:off x="6023071" y="1142836"/>
            <a:ext cx="2576875" cy="813450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82" name="Freeform 47">
            <a:extLst>
              <a:ext uri="{FF2B5EF4-FFF2-40B4-BE49-F238E27FC236}">
                <a16:creationId xmlns:a16="http://schemas.microsoft.com/office/drawing/2014/main" id="{5CCFEF6B-2520-415E-B1D7-89D12E39EFE5}"/>
              </a:ext>
            </a:extLst>
          </p:cNvPr>
          <p:cNvSpPr>
            <a:spLocks/>
          </p:cNvSpPr>
          <p:nvPr/>
        </p:nvSpPr>
        <p:spPr bwMode="auto">
          <a:xfrm flipH="1">
            <a:off x="6017969" y="3309016"/>
            <a:ext cx="2565815" cy="768208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3" name="Arrondir un rectangle à un seul coin 26">
            <a:extLst>
              <a:ext uri="{FF2B5EF4-FFF2-40B4-BE49-F238E27FC236}">
                <a16:creationId xmlns:a16="http://schemas.microsoft.com/office/drawing/2014/main" id="{28D2BE32-DD8F-41D6-9F57-18D15F27F256}"/>
              </a:ext>
            </a:extLst>
          </p:cNvPr>
          <p:cNvSpPr/>
          <p:nvPr/>
        </p:nvSpPr>
        <p:spPr>
          <a:xfrm>
            <a:off x="5999883" y="3295175"/>
            <a:ext cx="2584789" cy="79319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5A3083E-C9DD-42EC-A538-070AE031FDE9}"/>
              </a:ext>
            </a:extLst>
          </p:cNvPr>
          <p:cNvSpPr/>
          <p:nvPr/>
        </p:nvSpPr>
        <p:spPr>
          <a:xfrm>
            <a:off x="7196693" y="3470097"/>
            <a:ext cx="180152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Vulnerabilities DB</a:t>
            </a:r>
          </a:p>
          <a:p>
            <a:pPr>
              <a:lnSpc>
                <a:spcPct val="85000"/>
              </a:lnSpc>
              <a:defRPr/>
            </a:pPr>
            <a:endParaRPr lang="en-GB" sz="1000" dirty="0">
              <a:ea typeface="Tahoma" panose="020B0604030504040204" pitchFamily="34" charset="0"/>
              <a:cs typeface="Century Gothic"/>
            </a:endParaRPr>
          </a:p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CMDB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D2A01EC-1F8C-4DBB-A1CF-773960F34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082" y="3305034"/>
            <a:ext cx="611357" cy="792066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95FC2AE-2318-4A89-97B5-433EBA47104D}"/>
              </a:ext>
            </a:extLst>
          </p:cNvPr>
          <p:cNvSpPr/>
          <p:nvPr/>
        </p:nvSpPr>
        <p:spPr>
          <a:xfrm>
            <a:off x="6888117" y="1316750"/>
            <a:ext cx="150784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Operational Scenarios Data Base (DB)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1197FF98-71BA-4596-B2F7-D78C29C94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360" y="1139037"/>
            <a:ext cx="640778" cy="8301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493EC2B-26C5-4DD1-A755-DCDF20D1C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657" y="3296928"/>
            <a:ext cx="611356" cy="792066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7BC854B-6185-48A7-A270-EC8B66ABCE6A}"/>
              </a:ext>
            </a:extLst>
          </p:cNvPr>
          <p:cNvCxnSpPr>
            <a:cxnSpLocks/>
          </p:cNvCxnSpPr>
          <p:nvPr/>
        </p:nvCxnSpPr>
        <p:spPr>
          <a:xfrm flipH="1" flipV="1">
            <a:off x="7291913" y="2955771"/>
            <a:ext cx="365" cy="371154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C3DFD02-4727-4F67-A84A-061DF037F832}"/>
              </a:ext>
            </a:extLst>
          </p:cNvPr>
          <p:cNvCxnSpPr>
            <a:cxnSpLocks/>
          </p:cNvCxnSpPr>
          <p:nvPr/>
        </p:nvCxnSpPr>
        <p:spPr>
          <a:xfrm flipV="1">
            <a:off x="7291182" y="1918186"/>
            <a:ext cx="1" cy="329714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8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7CC-81F0-4AED-801F-64D638FB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Definition of the tool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79C2-AB86-4C9E-9D8D-0CA29F08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5" y="696542"/>
            <a:ext cx="8761933" cy="3934455"/>
          </a:xfrm>
        </p:spPr>
        <p:txBody>
          <a:bodyPr/>
          <a:lstStyle/>
          <a:p>
            <a:r>
              <a:rPr lang="en-GB" dirty="0"/>
              <a:t>Set up of Configuration management database</a:t>
            </a:r>
            <a:endParaRPr lang="LID4096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4E39BE-000F-452D-8415-7C30196C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02" y="213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15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E8BF97-2C05-4799-87F0-4544F2283D6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7378" y="1955298"/>
          <a:ext cx="2642248" cy="195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Visio" r:id="rId4" imgW="7321442" imgH="6604046" progId="Visio.Drawing.15">
                  <p:embed/>
                </p:oleObj>
              </mc:Choice>
              <mc:Fallback>
                <p:oleObj name="Visio" r:id="rId4" imgW="7321442" imgH="6604046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E8BF97-2C05-4799-87F0-4544F2283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643" b="16077"/>
                      <a:stretch>
                        <a:fillRect/>
                      </a:stretch>
                    </p:blipFill>
                    <p:spPr bwMode="auto">
                      <a:xfrm>
                        <a:off x="537378" y="1955298"/>
                        <a:ext cx="2642248" cy="19574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7389E6-31FA-4887-84EB-EBD127F4B868}"/>
              </a:ext>
            </a:extLst>
          </p:cNvPr>
          <p:cNvSpPr txBox="1"/>
          <p:nvPr/>
        </p:nvSpPr>
        <p:spPr>
          <a:xfrm>
            <a:off x="830571" y="1555242"/>
            <a:ext cx="174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Network</a:t>
            </a:r>
            <a:r>
              <a:rPr lang="en-US" sz="1400" dirty="0"/>
              <a:t> Map</a:t>
            </a:r>
            <a:endParaRPr lang="en-150" sz="1400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03F9978-59EA-44E2-98FA-A77D98E2F42C}"/>
              </a:ext>
            </a:extLst>
          </p:cNvPr>
          <p:cNvSpPr/>
          <p:nvPr/>
        </p:nvSpPr>
        <p:spPr>
          <a:xfrm>
            <a:off x="3317151" y="2571751"/>
            <a:ext cx="601706" cy="21755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88542-0171-40E1-BE20-CE8836CB523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 b="2378"/>
          <a:stretch/>
        </p:blipFill>
        <p:spPr bwMode="auto">
          <a:xfrm>
            <a:off x="4556671" y="1838927"/>
            <a:ext cx="4407814" cy="219020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B3CF2C-BB44-4CC5-BEF2-67C33239474E}"/>
              </a:ext>
            </a:extLst>
          </p:cNvPr>
          <p:cNvSpPr/>
          <p:nvPr/>
        </p:nvSpPr>
        <p:spPr>
          <a:xfrm>
            <a:off x="7291070" y="3013075"/>
            <a:ext cx="351790" cy="464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FEA9B-5802-4C5A-A726-7D4D1F7E9A54}"/>
              </a:ext>
            </a:extLst>
          </p:cNvPr>
          <p:cNvSpPr/>
          <p:nvPr/>
        </p:nvSpPr>
        <p:spPr>
          <a:xfrm>
            <a:off x="4446270" y="1759644"/>
            <a:ext cx="4495178" cy="1636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A427A-9884-4B10-8985-DF92A1CB2AE5}"/>
              </a:ext>
            </a:extLst>
          </p:cNvPr>
          <p:cNvSpPr/>
          <p:nvPr/>
        </p:nvSpPr>
        <p:spPr>
          <a:xfrm>
            <a:off x="6907946" y="3281082"/>
            <a:ext cx="1671552" cy="33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0CFBD-8956-41EF-801D-2ED77B769557}"/>
              </a:ext>
            </a:extLst>
          </p:cNvPr>
          <p:cNvSpPr/>
          <p:nvPr/>
        </p:nvSpPr>
        <p:spPr>
          <a:xfrm>
            <a:off x="7583906" y="3475626"/>
            <a:ext cx="545802" cy="55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F0068-3E7D-464A-AA41-EA1499CD2BE9}"/>
              </a:ext>
            </a:extLst>
          </p:cNvPr>
          <p:cNvSpPr txBox="1"/>
          <p:nvPr/>
        </p:nvSpPr>
        <p:spPr>
          <a:xfrm rot="16200000">
            <a:off x="3886444" y="1770543"/>
            <a:ext cx="95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CMDB</a:t>
            </a:r>
            <a:endParaRPr lang="en-150" sz="1600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6A4A1-5622-4E87-8D8F-DB657517DD43}"/>
              </a:ext>
            </a:extLst>
          </p:cNvPr>
          <p:cNvSpPr txBox="1"/>
          <p:nvPr/>
        </p:nvSpPr>
        <p:spPr>
          <a:xfrm rot="16200000">
            <a:off x="3441203" y="3367013"/>
            <a:ext cx="160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 Asset Database</a:t>
            </a:r>
            <a:endParaRPr lang="en-150" sz="1600" dirty="0" err="1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E6C96AB-02A6-47C0-B3E5-117894D46217}"/>
              </a:ext>
            </a:extLst>
          </p:cNvPr>
          <p:cNvSpPr/>
          <p:nvPr/>
        </p:nvSpPr>
        <p:spPr>
          <a:xfrm rot="16200000">
            <a:off x="4190317" y="2555514"/>
            <a:ext cx="344476" cy="21755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1D282764-A48A-464B-B6DD-C2332F58015B}"/>
              </a:ext>
            </a:extLst>
          </p:cNvPr>
          <p:cNvSpPr>
            <a:spLocks/>
          </p:cNvSpPr>
          <p:nvPr/>
        </p:nvSpPr>
        <p:spPr bwMode="auto">
          <a:xfrm flipH="1">
            <a:off x="6069990" y="721963"/>
            <a:ext cx="2199420" cy="741398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1" name="Arrondir un rectangle à un seul coin 26">
            <a:extLst>
              <a:ext uri="{FF2B5EF4-FFF2-40B4-BE49-F238E27FC236}">
                <a16:creationId xmlns:a16="http://schemas.microsoft.com/office/drawing/2014/main" id="{C2A1D904-E5E4-4557-8B72-4E9E7A90449D}"/>
              </a:ext>
            </a:extLst>
          </p:cNvPr>
          <p:cNvSpPr/>
          <p:nvPr/>
        </p:nvSpPr>
        <p:spPr>
          <a:xfrm>
            <a:off x="6053259" y="708559"/>
            <a:ext cx="2215686" cy="765510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5565B8-32C2-43BC-85D0-04A3E6567F6E}"/>
              </a:ext>
            </a:extLst>
          </p:cNvPr>
          <p:cNvSpPr/>
          <p:nvPr/>
        </p:nvSpPr>
        <p:spPr>
          <a:xfrm>
            <a:off x="6518935" y="881169"/>
            <a:ext cx="154427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Architecture in CMDB</a:t>
            </a:r>
          </a:p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(Configuration Management DB)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16B0C3-C643-4229-B441-3D84B0EFE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863" y="697830"/>
            <a:ext cx="605950" cy="7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7CC-81F0-4AED-801F-64D638FB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the tool</a:t>
            </a:r>
            <a:endParaRPr lang="LID4096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3C6836-E861-4B38-81A0-2A313F9C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112" y="16528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1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DFC74B-8928-435B-935E-846674A053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3189" b="11272"/>
          <a:stretch/>
        </p:blipFill>
        <p:spPr bwMode="auto">
          <a:xfrm>
            <a:off x="4769049" y="1794924"/>
            <a:ext cx="3858971" cy="240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3DE6B08-6FFF-4D92-8D8C-042336C182A9}"/>
              </a:ext>
            </a:extLst>
          </p:cNvPr>
          <p:cNvSpPr/>
          <p:nvPr/>
        </p:nvSpPr>
        <p:spPr>
          <a:xfrm>
            <a:off x="4165258" y="2786332"/>
            <a:ext cx="395223" cy="23706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55E01-3377-4591-A174-AF5E98E7388A}"/>
              </a:ext>
            </a:extLst>
          </p:cNvPr>
          <p:cNvSpPr txBox="1"/>
          <p:nvPr/>
        </p:nvSpPr>
        <p:spPr>
          <a:xfrm>
            <a:off x="266764" y="1345069"/>
            <a:ext cx="359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Operational scenario from risk analysis</a:t>
            </a:r>
            <a:endParaRPr lang="en-150" sz="1400" dirty="0" err="1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3D0CFB-3EA8-4EA2-A871-9AF137CF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5" y="696542"/>
            <a:ext cx="8761933" cy="3934455"/>
          </a:xfrm>
        </p:spPr>
        <p:txBody>
          <a:bodyPr/>
          <a:lstStyle/>
          <a:p>
            <a:r>
              <a:rPr lang="en-GB" dirty="0"/>
              <a:t>Set up of Operational scenario database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04E45-B5CE-4196-B52E-DDEF00D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1" y="1638815"/>
            <a:ext cx="4432893" cy="2595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F3B08-3610-44B4-8E2D-6D8133995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731" y="2330501"/>
            <a:ext cx="1780642" cy="1147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2E8D70-20A8-4FAD-A208-BE448369B8D6}"/>
              </a:ext>
            </a:extLst>
          </p:cNvPr>
          <p:cNvSpPr txBox="1"/>
          <p:nvPr/>
        </p:nvSpPr>
        <p:spPr>
          <a:xfrm>
            <a:off x="279167" y="1345070"/>
            <a:ext cx="359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Operational scenario step 2.2</a:t>
            </a:r>
            <a:endParaRPr lang="en-150" sz="1400" dirty="0" err="1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562A8658-398D-443C-8A21-2132A5062EC4}"/>
              </a:ext>
            </a:extLst>
          </p:cNvPr>
          <p:cNvSpPr>
            <a:spLocks/>
          </p:cNvSpPr>
          <p:nvPr/>
        </p:nvSpPr>
        <p:spPr bwMode="auto">
          <a:xfrm flipH="1">
            <a:off x="5699550" y="659664"/>
            <a:ext cx="1087859" cy="660668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Arrondir un rectangle à un seul coin 26">
            <a:extLst>
              <a:ext uri="{FF2B5EF4-FFF2-40B4-BE49-F238E27FC236}">
                <a16:creationId xmlns:a16="http://schemas.microsoft.com/office/drawing/2014/main" id="{1B34221F-2552-465E-AD34-2F77CBB0A927}"/>
              </a:ext>
            </a:extLst>
          </p:cNvPr>
          <p:cNvSpPr/>
          <p:nvPr/>
        </p:nvSpPr>
        <p:spPr>
          <a:xfrm>
            <a:off x="5640251" y="655441"/>
            <a:ext cx="1147158" cy="675164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99092-A7A2-4B48-A4EC-857891766FDB}"/>
              </a:ext>
            </a:extLst>
          </p:cNvPr>
          <p:cNvSpPr/>
          <p:nvPr/>
        </p:nvSpPr>
        <p:spPr>
          <a:xfrm>
            <a:off x="5671776" y="776710"/>
            <a:ext cx="1119813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1000" dirty="0">
                <a:ea typeface="Tahoma" panose="020B0604030504040204" pitchFamily="34" charset="0"/>
                <a:cs typeface="Century Gothic"/>
              </a:rPr>
              <a:t>Operational Scenarios Data Base (DB)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161ED5-31B3-407B-8D61-9DB34ACE5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276" y="606872"/>
            <a:ext cx="591432" cy="7662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E8D10A-9557-4FE2-B86C-6140FCB1C70A}"/>
              </a:ext>
            </a:extLst>
          </p:cNvPr>
          <p:cNvSpPr/>
          <p:nvPr/>
        </p:nvSpPr>
        <p:spPr>
          <a:xfrm>
            <a:off x="4687254" y="1674763"/>
            <a:ext cx="4143237" cy="2662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CF7501-0206-4639-A712-D4B57F0F54DE}"/>
              </a:ext>
            </a:extLst>
          </p:cNvPr>
          <p:cNvSpPr/>
          <p:nvPr/>
        </p:nvSpPr>
        <p:spPr>
          <a:xfrm>
            <a:off x="4820224" y="1746967"/>
            <a:ext cx="1574800" cy="53357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Technique</a:t>
            </a:r>
            <a:endParaRPr lang="en-150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D52137-DF0C-47DF-A731-17DA4F77F8B7}"/>
              </a:ext>
            </a:extLst>
          </p:cNvPr>
          <p:cNvSpPr/>
          <p:nvPr/>
        </p:nvSpPr>
        <p:spPr>
          <a:xfrm>
            <a:off x="4827684" y="3749166"/>
            <a:ext cx="1574800" cy="53357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Supporting asset</a:t>
            </a:r>
            <a:endParaRPr lang="en-150" sz="1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2457DA-68C2-477E-96BC-CD8C0F65B2CF}"/>
              </a:ext>
            </a:extLst>
          </p:cNvPr>
          <p:cNvSpPr/>
          <p:nvPr/>
        </p:nvSpPr>
        <p:spPr>
          <a:xfrm>
            <a:off x="7077973" y="2584488"/>
            <a:ext cx="1574800" cy="687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Operational scenario Step</a:t>
            </a:r>
            <a:endParaRPr lang="en-150" sz="1200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D27BC8F-3F35-454F-A0F5-DF75EFD75503}"/>
              </a:ext>
            </a:extLst>
          </p:cNvPr>
          <p:cNvCxnSpPr>
            <a:cxnSpLocks/>
            <a:stCxn id="22" idx="2"/>
            <a:endCxn id="21" idx="6"/>
          </p:cNvCxnSpPr>
          <p:nvPr/>
        </p:nvCxnSpPr>
        <p:spPr>
          <a:xfrm rot="10800000" flipV="1">
            <a:off x="6402485" y="2928287"/>
            <a:ext cx="675489" cy="1087663"/>
          </a:xfrm>
          <a:prstGeom prst="bentConnector3">
            <a:avLst>
              <a:gd name="adj1" fmla="val 38433"/>
            </a:avLst>
          </a:prstGeom>
          <a:ln w="9525" cmpd="sng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0B913C6-99DE-4093-A5C0-3BAB6815264A}"/>
              </a:ext>
            </a:extLst>
          </p:cNvPr>
          <p:cNvCxnSpPr>
            <a:stCxn id="22" idx="2"/>
            <a:endCxn id="20" idx="6"/>
          </p:cNvCxnSpPr>
          <p:nvPr/>
        </p:nvCxnSpPr>
        <p:spPr>
          <a:xfrm rot="10800000">
            <a:off x="6395025" y="2013752"/>
            <a:ext cx="682949" cy="914536"/>
          </a:xfrm>
          <a:prstGeom prst="bentConnector3">
            <a:avLst>
              <a:gd name="adj1" fmla="val 38524"/>
            </a:avLst>
          </a:prstGeom>
          <a:ln w="9525" cmpd="sng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1" grpId="0"/>
      <p:bldP spid="5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Thales_global_4.3_VF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Thales_global_16.9_new_VA</Template>
  <TotalTime>26541</TotalTime>
  <Words>409</Words>
  <Application>Microsoft Office PowerPoint</Application>
  <PresentationFormat>On-screen Show (16:9)</PresentationFormat>
  <Paragraphs>140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Lucida Grande</vt:lpstr>
      <vt:lpstr>Tahoma</vt:lpstr>
      <vt:lpstr>Thales_global_4.3_VF</vt:lpstr>
      <vt:lpstr>Visio</vt:lpstr>
      <vt:lpstr>Automation of risk-based vulnerability management based on a cyber kill chain model</vt:lpstr>
      <vt:lpstr>Who are we ?</vt:lpstr>
      <vt:lpstr>Context and problematic</vt:lpstr>
      <vt:lpstr>Risk management for complex systems</vt:lpstr>
      <vt:lpstr>Vulnerability Management</vt:lpstr>
      <vt:lpstr>Link Risk Management and Vulnerability Management</vt:lpstr>
      <vt:lpstr>Tool use case – Overview</vt:lpstr>
      <vt:lpstr>Definition of the tool</vt:lpstr>
      <vt:lpstr>Definition of the tool</vt:lpstr>
      <vt:lpstr>Definition of the tool</vt:lpstr>
      <vt:lpstr>Tool use case – How to do the link between…</vt:lpstr>
      <vt:lpstr>Tool use case – Operational step triggered? </vt:lpstr>
      <vt:lpstr>Tool use case – Likelihood re-assessment</vt:lpstr>
      <vt:lpstr>Conclusion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ULLIAC Alexis EXT</cp:lastModifiedBy>
  <cp:revision>366</cp:revision>
  <dcterms:created xsi:type="dcterms:W3CDTF">2017-01-11T15:45:22Z</dcterms:created>
  <dcterms:modified xsi:type="dcterms:W3CDTF">2021-11-08T16:28:16Z</dcterms:modified>
</cp:coreProperties>
</file>