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6DBD0-08A9-4072-B867-F26D6A011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1DDECE-1976-4F20-BD2A-4188869FE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83C1A-142D-4B14-AC96-BD46D4C4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16720-FD75-4F15-8575-5EAB43A2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8D8B20-7090-4B92-B350-A8CA128A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66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0D8A3-097A-4534-83A1-92751CFA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8FF555-BDB2-43B5-9179-E3F04AD4C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67D09B-C2A0-4474-9977-F0A15A3F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DB4B0-2F72-46F3-8A48-A3868A39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47A0D1-510E-4951-A23F-9160F50F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90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A09A82-E4CA-4D3B-BFE1-C7B2A3A31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CA8FC-5C98-4626-8491-0A1422E6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0EBBA-CE6F-4FDB-8F76-C304E120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0FEBC5-6028-44F8-94AC-22530B10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11C2FB-FB1C-4F1C-BAE0-F5EE375B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2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3C92E-F749-4E5A-A404-4356FEC0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7745A-2A0C-4D2B-90DB-0AD5F7D1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15945B-169D-4910-AE4F-92535D4F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11FD30-E4B9-4969-A353-F2F51D61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D6F81-3A23-42C2-8D64-63BE828C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9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EAA05-D9AC-4394-9812-9F4711C3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951FE6-4CEC-4C11-BA91-19D8104F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42F1F0-291F-41F4-A2A4-78592A87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C30A3-8E23-4369-B1E9-5848EFB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1D9414-1DB0-4D3F-92F5-D6517037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B3DED-B677-4858-AC65-96F5265E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147D0A-1175-4DED-AEB1-BDFC0CA0F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4F99E5-FFD6-45CE-AA27-B6E15762C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28E3F0-5B91-47DF-A3EE-71C645FD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FDA018-542E-4FD2-BAC4-E45B6C8D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5693C8-F12E-46EB-8570-0B775E2F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9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2E2FF-809F-4D01-BAB6-09AF7B75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5497F6-CBBC-4E03-88B2-0490EFB8C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E7593C-03F3-414E-BB80-BB02DD0AF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BF25C2-93C9-4617-A900-7F59D3341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F028D9-4D4D-4B1C-8EC2-A664D67A5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C391B1-8EC9-46F7-A051-11775A09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17F4AB-E40E-41C9-B7FE-00FD0DCB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B02DB2-83F6-437B-9D13-C412C2DF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07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C029-72E6-45A4-AF13-15469FDB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04E934-9129-477A-8ADD-090C618D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59E78A-D30E-4E10-9F85-30A0644D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DAAAAF-9B53-498D-88B4-A5F1A9B8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8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1A0991-2E2B-4104-B449-CAF07B85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A14835-987E-4248-99DB-1DD14CE2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BFE79C-0885-4523-B3B1-41C27F9A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43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EFC89-6671-4DDA-91BB-0FAA187F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78C5B-6216-48A4-8548-78BABB03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E589A-6DCE-4928-A0E4-6FA4C7A9C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2646B5-DF95-42EA-B3DF-A2827939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7D7439-F867-4877-AD47-5C21E64A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5468E4-A975-4B0E-9700-C9019F2A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36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F83E5-0110-4675-ABA2-BE642DE7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4239B1-73F3-47BA-BBF9-62842BE3F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5EAF46-C056-44A7-8976-F85CAE425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9D6EBC-2E2C-45AA-8EF5-7F88589E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64F34B-6B82-4CAF-A406-450ACAB7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38DAD0-4D00-4493-853A-98B38DE0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1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EAFDA8-863A-4362-869A-A7E7A87B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99952D-05ED-455E-95C4-6294CD498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C7008-7FE0-4A64-A60D-9B3AF8173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0B20-3B10-4F73-9AA6-27239D0EE95B}" type="datetimeFigureOut">
              <a:rPr lang="fr-FR" smtClean="0"/>
              <a:t>11/11/2021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A72631-672F-4FCA-860C-C04A7ECEC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58C6B5-B5EC-48FD-A3D0-6CC05222E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5C27-A360-4A9E-B828-7A3319A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34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F47E0-4A32-483E-ACC7-A187B3D4D47B}"/>
              </a:ext>
            </a:extLst>
          </p:cNvPr>
          <p:cNvSpPr/>
          <p:nvPr/>
        </p:nvSpPr>
        <p:spPr>
          <a:xfrm>
            <a:off x="0" y="0"/>
            <a:ext cx="9144000" cy="847725"/>
          </a:xfrm>
          <a:prstGeom prst="rect">
            <a:avLst/>
          </a:prstGeom>
          <a:solidFill>
            <a:srgbClr val="5F6069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B06CE9-B5B9-41EC-B0C5-EDB712F8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0" t="40829" r="31377" b="31546"/>
          <a:stretch/>
        </p:blipFill>
        <p:spPr bwMode="auto">
          <a:xfrm>
            <a:off x="8628112" y="-1"/>
            <a:ext cx="35638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CA7C0DDD-228C-4AD8-ABEE-1BA1BBC16208}"/>
              </a:ext>
            </a:extLst>
          </p:cNvPr>
          <p:cNvSpPr txBox="1">
            <a:spLocks/>
          </p:cNvSpPr>
          <p:nvPr/>
        </p:nvSpPr>
        <p:spPr>
          <a:xfrm>
            <a:off x="467544" y="2852936"/>
            <a:ext cx="7501997" cy="2664296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33" b="1" dirty="0"/>
              <a:t>L’automatisation de la cybersécurité</a:t>
            </a:r>
          </a:p>
          <a:p>
            <a:endParaRPr lang="fr-FR" sz="2600" b="1" dirty="0"/>
          </a:p>
          <a:p>
            <a:r>
              <a:rPr lang="fr-FR" sz="2600" b="1" dirty="0"/>
              <a:t>La réglementation au défi de l’automatisme</a:t>
            </a:r>
          </a:p>
          <a:p>
            <a:endParaRPr lang="fr-FR" sz="2600" b="1" dirty="0"/>
          </a:p>
        </p:txBody>
      </p:sp>
      <p:sp>
        <p:nvSpPr>
          <p:cNvPr id="7" name="Sous-titre 5">
            <a:extLst>
              <a:ext uri="{FF2B5EF4-FFF2-40B4-BE49-F238E27FC236}">
                <a16:creationId xmlns:a16="http://schemas.microsoft.com/office/drawing/2014/main" id="{93C2E54B-48E1-4A48-BA61-0F593A613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4079" y="4185084"/>
            <a:ext cx="4125685" cy="2520280"/>
          </a:xfrm>
        </p:spPr>
        <p:txBody>
          <a:bodyPr>
            <a:normAutofit/>
          </a:bodyPr>
          <a:lstStyle/>
          <a:p>
            <a:endParaRPr lang="fr-FR" sz="1400" dirty="0"/>
          </a:p>
          <a:p>
            <a:r>
              <a:rPr lang="fr-FR" sz="2600" b="1" u="sng" dirty="0">
                <a:solidFill>
                  <a:schemeClr val="tx1">
                    <a:tint val="75000"/>
                  </a:schemeClr>
                </a:solidFill>
              </a:rPr>
              <a:t>Jean-Nicolas ROBIN </a:t>
            </a:r>
          </a:p>
          <a:p>
            <a:r>
              <a:rPr lang="fr-FR" sz="1800" dirty="0">
                <a:solidFill>
                  <a:schemeClr val="tx1">
                    <a:tint val="75000"/>
                  </a:schemeClr>
                </a:solidFill>
              </a:rPr>
              <a:t>Avocat – Docteur en droit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B3D51D-070C-4D5B-9B1A-0EAE9F37F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05" y="1024489"/>
            <a:ext cx="5288385" cy="16630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6E71C8-7B0B-46A5-89F3-2BB8FD140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259303"/>
            <a:ext cx="1568741" cy="4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F47E0-4A32-483E-ACC7-A187B3D4D47B}"/>
              </a:ext>
            </a:extLst>
          </p:cNvPr>
          <p:cNvSpPr/>
          <p:nvPr/>
        </p:nvSpPr>
        <p:spPr>
          <a:xfrm>
            <a:off x="0" y="0"/>
            <a:ext cx="9144000" cy="847725"/>
          </a:xfrm>
          <a:prstGeom prst="rect">
            <a:avLst/>
          </a:prstGeom>
          <a:solidFill>
            <a:srgbClr val="5F6069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B06CE9-B5B9-41EC-B0C5-EDB712F8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0" t="40829" r="31377" b="31546"/>
          <a:stretch/>
        </p:blipFill>
        <p:spPr bwMode="auto">
          <a:xfrm>
            <a:off x="8628112" y="-1"/>
            <a:ext cx="35638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01BF99-283C-430A-955F-07FA006F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056723"/>
            <a:ext cx="2800555" cy="1580725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670809A-61F6-4E5E-9D08-5C6560DF3BA3}"/>
              </a:ext>
            </a:extLst>
          </p:cNvPr>
          <p:cNvSpPr txBox="1">
            <a:spLocks/>
          </p:cNvSpPr>
          <p:nvPr/>
        </p:nvSpPr>
        <p:spPr>
          <a:xfrm>
            <a:off x="0" y="127835"/>
            <a:ext cx="6472141" cy="719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952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La réglementation au défi de l’automatisme</a:t>
            </a:r>
          </a:p>
        </p:txBody>
      </p:sp>
      <p:sp>
        <p:nvSpPr>
          <p:cNvPr id="13" name="Flèche : droite rayée 12">
            <a:extLst>
              <a:ext uri="{FF2B5EF4-FFF2-40B4-BE49-F238E27FC236}">
                <a16:creationId xmlns:a16="http://schemas.microsoft.com/office/drawing/2014/main" id="{24827E45-B357-4743-BB3E-A6F225197485}"/>
              </a:ext>
            </a:extLst>
          </p:cNvPr>
          <p:cNvSpPr/>
          <p:nvPr/>
        </p:nvSpPr>
        <p:spPr>
          <a:xfrm>
            <a:off x="3236070" y="2421003"/>
            <a:ext cx="1208015" cy="9563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1CDCF02-5A70-4257-9BCF-892D75D33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97" y="2066815"/>
            <a:ext cx="2720870" cy="2089444"/>
          </a:xfrm>
          <a:prstGeom prst="rect">
            <a:avLst/>
          </a:prstGeom>
        </p:spPr>
      </p:pic>
      <p:sp>
        <p:nvSpPr>
          <p:cNvPr id="16" name="Flèche : droite rayée 15">
            <a:extLst>
              <a:ext uri="{FF2B5EF4-FFF2-40B4-BE49-F238E27FC236}">
                <a16:creationId xmlns:a16="http://schemas.microsoft.com/office/drawing/2014/main" id="{DC229EC5-DF19-47ED-AC73-6AACEA4591EE}"/>
              </a:ext>
            </a:extLst>
          </p:cNvPr>
          <p:cNvSpPr/>
          <p:nvPr/>
        </p:nvSpPr>
        <p:spPr>
          <a:xfrm>
            <a:off x="7420097" y="3603314"/>
            <a:ext cx="1208015" cy="9563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7C486C2-CF50-43C4-BCDD-89BFB5B54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62" y="3429000"/>
            <a:ext cx="2877014" cy="13049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0C99B-9EF4-45F0-884F-8C4EE7797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95" y="4754163"/>
            <a:ext cx="1476975" cy="1766762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3333EFB-5B8F-46FD-A058-516E98347767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1400963" y="2846446"/>
            <a:ext cx="3764132" cy="279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826AB8C-BB19-4470-8F9E-B84EB493CCA8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5903583" y="4303552"/>
            <a:ext cx="0" cy="450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7F9C821-24C3-4164-A2C1-24DEF0B0B45D}"/>
              </a:ext>
            </a:extLst>
          </p:cNvPr>
          <p:cNvCxnSpPr>
            <a:cxnSpLocks/>
            <a:stCxn id="20" idx="3"/>
            <a:endCxn id="18" idx="2"/>
          </p:cNvCxnSpPr>
          <p:nvPr/>
        </p:nvCxnSpPr>
        <p:spPr>
          <a:xfrm flipV="1">
            <a:off x="6642070" y="4733975"/>
            <a:ext cx="3586499" cy="903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3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F47E0-4A32-483E-ACC7-A187B3D4D47B}"/>
              </a:ext>
            </a:extLst>
          </p:cNvPr>
          <p:cNvSpPr/>
          <p:nvPr/>
        </p:nvSpPr>
        <p:spPr>
          <a:xfrm>
            <a:off x="0" y="0"/>
            <a:ext cx="9144000" cy="847725"/>
          </a:xfrm>
          <a:prstGeom prst="rect">
            <a:avLst/>
          </a:prstGeom>
          <a:solidFill>
            <a:srgbClr val="5F6069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B06CE9-B5B9-41EC-B0C5-EDB712F8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0" t="40829" r="31377" b="31546"/>
          <a:stretch/>
        </p:blipFill>
        <p:spPr bwMode="auto">
          <a:xfrm>
            <a:off x="8628112" y="-1"/>
            <a:ext cx="35638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670809A-61F6-4E5E-9D08-5C6560DF3BA3}"/>
              </a:ext>
            </a:extLst>
          </p:cNvPr>
          <p:cNvSpPr txBox="1">
            <a:spLocks/>
          </p:cNvSpPr>
          <p:nvPr/>
        </p:nvSpPr>
        <p:spPr>
          <a:xfrm>
            <a:off x="0" y="127835"/>
            <a:ext cx="6472141" cy="719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952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La réglementation au défi de l’automatisme</a:t>
            </a:r>
          </a:p>
        </p:txBody>
      </p:sp>
      <p:sp>
        <p:nvSpPr>
          <p:cNvPr id="9" name="Sous-titre 5">
            <a:extLst>
              <a:ext uri="{FF2B5EF4-FFF2-40B4-BE49-F238E27FC236}">
                <a16:creationId xmlns:a16="http://schemas.microsoft.com/office/drawing/2014/main" id="{AB6C51E3-0DBD-4545-BC0B-2BD2E3C5A25A}"/>
              </a:ext>
            </a:extLst>
          </p:cNvPr>
          <p:cNvSpPr txBox="1">
            <a:spLocks/>
          </p:cNvSpPr>
          <p:nvPr/>
        </p:nvSpPr>
        <p:spPr>
          <a:xfrm>
            <a:off x="131984" y="1049303"/>
            <a:ext cx="4750409" cy="569772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33" b="1" dirty="0"/>
              <a:t>La responsabilité délictuelle</a:t>
            </a:r>
            <a:endParaRPr lang="fr-FR" sz="2600" b="1" dirty="0"/>
          </a:p>
          <a:p>
            <a:endParaRPr lang="fr-FR" sz="26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D05D27-46A9-4C97-A0AD-F3767FB59E6A}"/>
              </a:ext>
            </a:extLst>
          </p:cNvPr>
          <p:cNvSpPr txBox="1"/>
          <p:nvPr/>
        </p:nvSpPr>
        <p:spPr>
          <a:xfrm>
            <a:off x="643157" y="302889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CHOSE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0155DD-727B-41DE-959A-441A411DEF27}"/>
              </a:ext>
            </a:extLst>
          </p:cNvPr>
          <p:cNvSpPr txBox="1"/>
          <p:nvPr/>
        </p:nvSpPr>
        <p:spPr>
          <a:xfrm>
            <a:off x="4712863" y="3044334"/>
            <a:ext cx="1708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PRODUIT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DBC437-E0AD-4D40-ACEB-58F43C93C5BD}"/>
              </a:ext>
            </a:extLst>
          </p:cNvPr>
          <p:cNvSpPr txBox="1"/>
          <p:nvPr/>
        </p:nvSpPr>
        <p:spPr>
          <a:xfrm>
            <a:off x="9883047" y="2936557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6401F4-E07A-4338-A568-2DB2792FB882}"/>
              </a:ext>
            </a:extLst>
          </p:cNvPr>
          <p:cNvSpPr txBox="1"/>
          <p:nvPr/>
        </p:nvSpPr>
        <p:spPr>
          <a:xfrm>
            <a:off x="434408" y="3959604"/>
            <a:ext cx="307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1242 du Code civil</a:t>
            </a:r>
          </a:p>
          <a:p>
            <a:r>
              <a:rPr lang="fr-FR" dirty="0"/>
              <a:t>Responsabilité des choses que l’on a sous </a:t>
            </a:r>
            <a:r>
              <a:rPr lang="fr-FR" b="1" u="sng" dirty="0"/>
              <a:t>sa garde</a:t>
            </a:r>
          </a:p>
          <a:p>
            <a:endParaRPr lang="fr-FR" b="1" u="sng" dirty="0"/>
          </a:p>
          <a:p>
            <a:r>
              <a:rPr lang="fr-FR" b="1" u="sng" dirty="0"/>
              <a:t>Qui est le gardien ?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FA45BC-9FE8-47FB-9B21-5F7E9BCBD8EA}"/>
              </a:ext>
            </a:extLst>
          </p:cNvPr>
          <p:cNvSpPr txBox="1"/>
          <p:nvPr/>
        </p:nvSpPr>
        <p:spPr>
          <a:xfrm>
            <a:off x="8789623" y="3959604"/>
            <a:ext cx="307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Responsabilité spéciale </a:t>
            </a:r>
          </a:p>
          <a:p>
            <a:endParaRPr lang="fr-FR" b="1" u="sng" dirty="0"/>
          </a:p>
          <a:p>
            <a:r>
              <a:rPr lang="fr-FR" b="1" u="sng" dirty="0"/>
              <a:t>Responsabilité sans faute pour l’automatisme à haut risque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505302-80DC-4C3C-AA7A-880157AA2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55" y="4819650"/>
            <a:ext cx="1034120" cy="164413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2768A2-F503-4967-87B6-D036D8A30A15}"/>
              </a:ext>
            </a:extLst>
          </p:cNvPr>
          <p:cNvSpPr txBox="1"/>
          <p:nvPr/>
        </p:nvSpPr>
        <p:spPr>
          <a:xfrm>
            <a:off x="4813286" y="4051937"/>
            <a:ext cx="307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1245 du Code civil</a:t>
            </a:r>
          </a:p>
          <a:p>
            <a:r>
              <a:rPr lang="fr-FR" dirty="0"/>
              <a:t>Défaut de l’automatisme</a:t>
            </a:r>
          </a:p>
          <a:p>
            <a:endParaRPr lang="fr-FR" b="1" u="sng" dirty="0"/>
          </a:p>
          <a:p>
            <a:r>
              <a:rPr lang="fr-FR" b="1" u="sng" dirty="0"/>
              <a:t>Charge de la preuve </a:t>
            </a:r>
          </a:p>
        </p:txBody>
      </p:sp>
    </p:spTree>
    <p:extLst>
      <p:ext uri="{BB962C8B-B14F-4D97-AF65-F5344CB8AC3E}">
        <p14:creationId xmlns:p14="http://schemas.microsoft.com/office/powerpoint/2010/main" val="372228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F47E0-4A32-483E-ACC7-A187B3D4D47B}"/>
              </a:ext>
            </a:extLst>
          </p:cNvPr>
          <p:cNvSpPr/>
          <p:nvPr/>
        </p:nvSpPr>
        <p:spPr>
          <a:xfrm>
            <a:off x="0" y="0"/>
            <a:ext cx="9144000" cy="847725"/>
          </a:xfrm>
          <a:prstGeom prst="rect">
            <a:avLst/>
          </a:prstGeom>
          <a:solidFill>
            <a:srgbClr val="5F6069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B06CE9-B5B9-41EC-B0C5-EDB712F8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0" t="40829" r="31377" b="31546"/>
          <a:stretch/>
        </p:blipFill>
        <p:spPr bwMode="auto">
          <a:xfrm>
            <a:off x="8628112" y="-1"/>
            <a:ext cx="35638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670809A-61F6-4E5E-9D08-5C6560DF3BA3}"/>
              </a:ext>
            </a:extLst>
          </p:cNvPr>
          <p:cNvSpPr txBox="1">
            <a:spLocks/>
          </p:cNvSpPr>
          <p:nvPr/>
        </p:nvSpPr>
        <p:spPr>
          <a:xfrm>
            <a:off x="0" y="127835"/>
            <a:ext cx="6472141" cy="719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952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La réglementation au défi de l’automatisme</a:t>
            </a:r>
          </a:p>
        </p:txBody>
      </p:sp>
      <p:sp>
        <p:nvSpPr>
          <p:cNvPr id="9" name="Sous-titre 5">
            <a:extLst>
              <a:ext uri="{FF2B5EF4-FFF2-40B4-BE49-F238E27FC236}">
                <a16:creationId xmlns:a16="http://schemas.microsoft.com/office/drawing/2014/main" id="{AB6C51E3-0DBD-4545-BC0B-2BD2E3C5A25A}"/>
              </a:ext>
            </a:extLst>
          </p:cNvPr>
          <p:cNvSpPr txBox="1">
            <a:spLocks/>
          </p:cNvSpPr>
          <p:nvPr/>
        </p:nvSpPr>
        <p:spPr>
          <a:xfrm>
            <a:off x="131984" y="1049303"/>
            <a:ext cx="4750409" cy="569772"/>
          </a:xfrm>
          <a:prstGeom prst="rect">
            <a:avLst/>
          </a:prstGeom>
        </p:spPr>
        <p:txBody>
          <a:bodyPr vert="horz" lIns="99060" tIns="49530" rIns="99060" bIns="4953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33" b="1" dirty="0"/>
              <a:t>La responsabilité contractuelle</a:t>
            </a:r>
            <a:endParaRPr lang="fr-FR" sz="2600" b="1" dirty="0"/>
          </a:p>
          <a:p>
            <a:endParaRPr lang="fr-FR" sz="26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D05D27-46A9-4C97-A0AD-F3767FB59E6A}"/>
              </a:ext>
            </a:extLst>
          </p:cNvPr>
          <p:cNvSpPr txBox="1"/>
          <p:nvPr/>
        </p:nvSpPr>
        <p:spPr>
          <a:xfrm>
            <a:off x="1472287" y="3335634"/>
            <a:ext cx="225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LOUAGE D’OUVRAGE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7C862C-31BF-4842-915D-AF583487895C}"/>
              </a:ext>
            </a:extLst>
          </p:cNvPr>
          <p:cNvSpPr txBox="1"/>
          <p:nvPr/>
        </p:nvSpPr>
        <p:spPr>
          <a:xfrm>
            <a:off x="1472287" y="3704966"/>
            <a:ext cx="260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PRESTATION DE SERVICES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D00E9F-0A09-45BF-BE21-B074A841E185}"/>
              </a:ext>
            </a:extLst>
          </p:cNvPr>
          <p:cNvSpPr txBox="1"/>
          <p:nvPr/>
        </p:nvSpPr>
        <p:spPr>
          <a:xfrm>
            <a:off x="1231732" y="2089659"/>
            <a:ext cx="298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QUALIFICATION DU CONTRAT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EC8D06-74DA-422F-819F-A4D0B6123334}"/>
              </a:ext>
            </a:extLst>
          </p:cNvPr>
          <p:cNvSpPr txBox="1"/>
          <p:nvPr/>
        </p:nvSpPr>
        <p:spPr>
          <a:xfrm>
            <a:off x="1472287" y="2925632"/>
            <a:ext cx="210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CONTRAT DE VENTE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D9FCDE-282C-4CAD-A0DE-5D8D8C10D44D}"/>
              </a:ext>
            </a:extLst>
          </p:cNvPr>
          <p:cNvSpPr txBox="1"/>
          <p:nvPr/>
        </p:nvSpPr>
        <p:spPr>
          <a:xfrm>
            <a:off x="8365957" y="2089659"/>
            <a:ext cx="225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PARTIES AU CONTRAT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2A42170-2D29-4DC8-92E1-6C9F7ADA3AFD}"/>
              </a:ext>
            </a:extLst>
          </p:cNvPr>
          <p:cNvSpPr txBox="1"/>
          <p:nvPr/>
        </p:nvSpPr>
        <p:spPr>
          <a:xfrm>
            <a:off x="8365957" y="3063107"/>
            <a:ext cx="145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CONCEPTEUR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C9FD35-4AEE-42D0-A2B6-AB9B86EB5AC5}"/>
              </a:ext>
            </a:extLst>
          </p:cNvPr>
          <p:cNvSpPr txBox="1"/>
          <p:nvPr/>
        </p:nvSpPr>
        <p:spPr>
          <a:xfrm>
            <a:off x="8365956" y="346684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VENDEUR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B6BFF5-2126-48A8-83BF-BFB468230F9A}"/>
              </a:ext>
            </a:extLst>
          </p:cNvPr>
          <p:cNvSpPr txBox="1"/>
          <p:nvPr/>
        </p:nvSpPr>
        <p:spPr>
          <a:xfrm>
            <a:off x="8365956" y="3836180"/>
            <a:ext cx="137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UTILISATEUR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12C65A9-4023-49B6-BC56-99EB1F9745FD}"/>
              </a:ext>
            </a:extLst>
          </p:cNvPr>
          <p:cNvSpPr txBox="1"/>
          <p:nvPr/>
        </p:nvSpPr>
        <p:spPr>
          <a:xfrm>
            <a:off x="8365956" y="420551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BENEFICIAIRE(S)</a:t>
            </a:r>
          </a:p>
        </p:txBody>
      </p:sp>
      <p:pic>
        <p:nvPicPr>
          <p:cNvPr id="1026" name="Picture 2" descr="Contrats de services : protections relatives aux contrats tacitement  reconductibles">
            <a:extLst>
              <a:ext uri="{FF2B5EF4-FFF2-40B4-BE49-F238E27FC236}">
                <a16:creationId xmlns:a16="http://schemas.microsoft.com/office/drawing/2014/main" id="{837A9E66-C8A7-42DE-AEB6-D29C816A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03" y="4574844"/>
            <a:ext cx="2505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7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F47E0-4A32-483E-ACC7-A187B3D4D47B}"/>
              </a:ext>
            </a:extLst>
          </p:cNvPr>
          <p:cNvSpPr/>
          <p:nvPr/>
        </p:nvSpPr>
        <p:spPr>
          <a:xfrm>
            <a:off x="0" y="0"/>
            <a:ext cx="9144000" cy="847725"/>
          </a:xfrm>
          <a:prstGeom prst="rect">
            <a:avLst/>
          </a:prstGeom>
          <a:solidFill>
            <a:srgbClr val="5F6069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B06CE9-B5B9-41EC-B0C5-EDB712F8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0" t="40829" r="31377" b="31546"/>
          <a:stretch/>
        </p:blipFill>
        <p:spPr bwMode="auto">
          <a:xfrm>
            <a:off x="8628112" y="-1"/>
            <a:ext cx="35638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670809A-61F6-4E5E-9D08-5C6560DF3BA3}"/>
              </a:ext>
            </a:extLst>
          </p:cNvPr>
          <p:cNvSpPr txBox="1">
            <a:spLocks/>
          </p:cNvSpPr>
          <p:nvPr/>
        </p:nvSpPr>
        <p:spPr>
          <a:xfrm>
            <a:off x="0" y="127835"/>
            <a:ext cx="6472141" cy="719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952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La réglementation au défi de l’automatisme</a:t>
            </a:r>
          </a:p>
        </p:txBody>
      </p:sp>
      <p:sp>
        <p:nvSpPr>
          <p:cNvPr id="9" name="Sous-titre 5">
            <a:extLst>
              <a:ext uri="{FF2B5EF4-FFF2-40B4-BE49-F238E27FC236}">
                <a16:creationId xmlns:a16="http://schemas.microsoft.com/office/drawing/2014/main" id="{AB6C51E3-0DBD-4545-BC0B-2BD2E3C5A25A}"/>
              </a:ext>
            </a:extLst>
          </p:cNvPr>
          <p:cNvSpPr txBox="1">
            <a:spLocks/>
          </p:cNvSpPr>
          <p:nvPr/>
        </p:nvSpPr>
        <p:spPr>
          <a:xfrm>
            <a:off x="131984" y="1049303"/>
            <a:ext cx="7869016" cy="569772"/>
          </a:xfrm>
          <a:prstGeom prst="rect">
            <a:avLst/>
          </a:prstGeom>
        </p:spPr>
        <p:txBody>
          <a:bodyPr vert="horz" lIns="99060" tIns="49530" rIns="99060" bIns="4953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33" b="1" dirty="0"/>
              <a:t>Automatisme et droits spéciaux : le cas du RGPD</a:t>
            </a:r>
            <a:endParaRPr lang="fr-FR" sz="2600" b="1" dirty="0"/>
          </a:p>
          <a:p>
            <a:endParaRPr lang="fr-FR" sz="2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D00E9F-0A09-45BF-BE21-B074A841E185}"/>
              </a:ext>
            </a:extLst>
          </p:cNvPr>
          <p:cNvSpPr txBox="1"/>
          <p:nvPr/>
        </p:nvSpPr>
        <p:spPr>
          <a:xfrm>
            <a:off x="1231732" y="2648622"/>
            <a:ext cx="207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PRIVACY BY DESIGN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D9FCDE-282C-4CAD-A0DE-5D8D8C10D44D}"/>
              </a:ext>
            </a:extLst>
          </p:cNvPr>
          <p:cNvSpPr txBox="1"/>
          <p:nvPr/>
        </p:nvSpPr>
        <p:spPr>
          <a:xfrm>
            <a:off x="1231732" y="3673204"/>
            <a:ext cx="22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PRIVACY BY DEFAULT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3429629-078B-4CAF-8F05-58711AAF17DC}"/>
              </a:ext>
            </a:extLst>
          </p:cNvPr>
          <p:cNvSpPr txBox="1"/>
          <p:nvPr/>
        </p:nvSpPr>
        <p:spPr>
          <a:xfrm>
            <a:off x="1231732" y="4697786"/>
            <a:ext cx="270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OBLIGATION DE SECURITE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B88D785-E96C-4220-9974-49C998B77E8C}"/>
              </a:ext>
            </a:extLst>
          </p:cNvPr>
          <p:cNvSpPr txBox="1"/>
          <p:nvPr/>
        </p:nvSpPr>
        <p:spPr>
          <a:xfrm>
            <a:off x="7422982" y="2624154"/>
            <a:ext cx="337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PRISE DE DECISION AUTOMATISE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D1DFA31-6E71-4293-B13C-D20660B74203}"/>
              </a:ext>
            </a:extLst>
          </p:cNvPr>
          <p:cNvSpPr txBox="1"/>
          <p:nvPr/>
        </p:nvSpPr>
        <p:spPr>
          <a:xfrm>
            <a:off x="7583829" y="3308986"/>
            <a:ext cx="312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Explication du fonctionnement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CD21C48-58CB-4190-B98D-199FE9ECB3C8}"/>
              </a:ext>
            </a:extLst>
          </p:cNvPr>
          <p:cNvSpPr txBox="1"/>
          <p:nvPr/>
        </p:nvSpPr>
        <p:spPr>
          <a:xfrm>
            <a:off x="7549555" y="3993819"/>
            <a:ext cx="312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Explication du fonctionnement</a:t>
            </a:r>
          </a:p>
        </p:txBody>
      </p:sp>
      <p:pic>
        <p:nvPicPr>
          <p:cNvPr id="2050" name="Picture 2" descr="RGPD : qu'est-ce qui change pour les entreprises et les citoyens ?">
            <a:extLst>
              <a:ext uri="{FF2B5EF4-FFF2-40B4-BE49-F238E27FC236}">
                <a16:creationId xmlns:a16="http://schemas.microsoft.com/office/drawing/2014/main" id="{DC28B393-81EB-4062-9CC9-8E504328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486519"/>
            <a:ext cx="3060532" cy="204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5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F47E0-4A32-483E-ACC7-A187B3D4D47B}"/>
              </a:ext>
            </a:extLst>
          </p:cNvPr>
          <p:cNvSpPr/>
          <p:nvPr/>
        </p:nvSpPr>
        <p:spPr>
          <a:xfrm>
            <a:off x="0" y="0"/>
            <a:ext cx="9144000" cy="847725"/>
          </a:xfrm>
          <a:prstGeom prst="rect">
            <a:avLst/>
          </a:prstGeom>
          <a:solidFill>
            <a:srgbClr val="5F6069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B06CE9-B5B9-41EC-B0C5-EDB712F8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0" t="40829" r="31377" b="31546"/>
          <a:stretch/>
        </p:blipFill>
        <p:spPr bwMode="auto">
          <a:xfrm>
            <a:off x="8628112" y="-1"/>
            <a:ext cx="35638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670809A-61F6-4E5E-9D08-5C6560DF3BA3}"/>
              </a:ext>
            </a:extLst>
          </p:cNvPr>
          <p:cNvSpPr txBox="1">
            <a:spLocks/>
          </p:cNvSpPr>
          <p:nvPr/>
        </p:nvSpPr>
        <p:spPr>
          <a:xfrm>
            <a:off x="0" y="127835"/>
            <a:ext cx="6472141" cy="719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952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La réglementation au défi de l’automatisme</a:t>
            </a:r>
          </a:p>
        </p:txBody>
      </p:sp>
      <p:sp>
        <p:nvSpPr>
          <p:cNvPr id="9" name="Sous-titre 5">
            <a:extLst>
              <a:ext uri="{FF2B5EF4-FFF2-40B4-BE49-F238E27FC236}">
                <a16:creationId xmlns:a16="http://schemas.microsoft.com/office/drawing/2014/main" id="{AB6C51E3-0DBD-4545-BC0B-2BD2E3C5A25A}"/>
              </a:ext>
            </a:extLst>
          </p:cNvPr>
          <p:cNvSpPr txBox="1">
            <a:spLocks/>
          </p:cNvSpPr>
          <p:nvPr/>
        </p:nvSpPr>
        <p:spPr>
          <a:xfrm>
            <a:off x="1031848" y="3248889"/>
            <a:ext cx="2239741" cy="569772"/>
          </a:xfrm>
          <a:prstGeom prst="rect">
            <a:avLst/>
          </a:prstGeom>
        </p:spPr>
        <p:txBody>
          <a:bodyPr vert="horz" lIns="99060" tIns="49530" rIns="99060" bIns="4953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33" b="1" dirty="0"/>
              <a:t>QUESTIONS ?</a:t>
            </a:r>
            <a:endParaRPr lang="fr-FR" sz="2600" b="1" dirty="0"/>
          </a:p>
          <a:p>
            <a:endParaRPr lang="fr-FR" sz="2600" b="1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F3CDC7C-BF11-4F6F-99C8-1756F5C6C599}"/>
              </a:ext>
            </a:extLst>
          </p:cNvPr>
          <p:cNvGrpSpPr/>
          <p:nvPr/>
        </p:nvGrpSpPr>
        <p:grpSpPr>
          <a:xfrm>
            <a:off x="8362950" y="2150156"/>
            <a:ext cx="3196475" cy="3793444"/>
            <a:chOff x="0" y="0"/>
            <a:chExt cx="1750647" cy="193333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D08C634-7F77-47FF-A28B-9548EF69F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26185" cy="175069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022D00-6A5D-40B9-981F-34CD22078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04" y="1514475"/>
              <a:ext cx="1351843" cy="41885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rot="0" vert="horz" wrap="square" lIns="72000" tIns="36000" rIns="91440" bIns="36000" anchor="t" anchorCtr="0" upright="1">
              <a:noAutofit/>
            </a:bodyPr>
            <a:lstStyle/>
            <a:p>
              <a:pPr algn="just">
                <a:lnSpc>
                  <a:spcPts val="1000"/>
                </a:lnSpc>
                <a:spcAft>
                  <a:spcPts val="0"/>
                </a:spcAft>
                <a:tabLst>
                  <a:tab pos="450215" algn="l"/>
                </a:tabLst>
              </a:pPr>
              <a:r>
                <a:rPr lang="fr-FR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lanOT-News"/>
                </a:rPr>
                <a:t>Jean-Nicolas ROBIN</a:t>
              </a:r>
              <a:endParaRPr lang="fr-FR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lanOT-News"/>
              </a:endParaRPr>
            </a:p>
            <a:p>
              <a:pPr algn="just">
                <a:lnSpc>
                  <a:spcPts val="1000"/>
                </a:lnSpc>
                <a:spcAft>
                  <a:spcPts val="0"/>
                </a:spcAft>
                <a:tabLst>
                  <a:tab pos="450215" algn="l"/>
                </a:tabLst>
              </a:pPr>
              <a:r>
                <a:rPr lang="fr-FR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lanOT-News"/>
                </a:rPr>
                <a:t>Avocat</a:t>
              </a:r>
            </a:p>
            <a:p>
              <a:pPr algn="just">
                <a:lnSpc>
                  <a:spcPts val="1000"/>
                </a:lnSpc>
                <a:spcAft>
                  <a:spcPts val="0"/>
                </a:spcAft>
                <a:tabLst>
                  <a:tab pos="450215" algn="l"/>
                </a:tabLst>
              </a:pPr>
              <a:r>
                <a:rPr lang="fr-FR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lanOT-News"/>
                </a:rPr>
                <a:t>Docteur en droit</a:t>
              </a:r>
            </a:p>
            <a:p>
              <a:pPr algn="just">
                <a:lnSpc>
                  <a:spcPts val="1000"/>
                </a:lnSpc>
                <a:spcAft>
                  <a:spcPts val="0"/>
                </a:spcAft>
                <a:tabLst>
                  <a:tab pos="450215" algn="l"/>
                </a:tabLst>
              </a:pPr>
              <a:r>
                <a:rPr lang="fr-FR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lanOT-News"/>
                </a:rPr>
                <a:t> </a:t>
              </a:r>
              <a:r>
                <a:rPr lang="fr-FR" sz="11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lanOT-News"/>
                </a:rPr>
                <a:t>jnrobin@avoxa.fr</a:t>
              </a:r>
              <a:endParaRPr lang="fr-F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lanOT-News"/>
              </a:endParaRPr>
            </a:p>
          </p:txBody>
        </p:sp>
      </p:grpSp>
      <p:sp>
        <p:nvSpPr>
          <p:cNvPr id="25" name="Sous-titre 5">
            <a:extLst>
              <a:ext uri="{FF2B5EF4-FFF2-40B4-BE49-F238E27FC236}">
                <a16:creationId xmlns:a16="http://schemas.microsoft.com/office/drawing/2014/main" id="{EA47E4F7-8257-4FD8-85EB-FB31AC5892B7}"/>
              </a:ext>
            </a:extLst>
          </p:cNvPr>
          <p:cNvSpPr txBox="1">
            <a:spLocks/>
          </p:cNvSpPr>
          <p:nvPr/>
        </p:nvSpPr>
        <p:spPr>
          <a:xfrm>
            <a:off x="5591175" y="4576617"/>
            <a:ext cx="3352800" cy="847725"/>
          </a:xfrm>
          <a:prstGeom prst="rect">
            <a:avLst/>
          </a:prstGeom>
        </p:spPr>
        <p:txBody>
          <a:bodyPr vert="horz" lIns="99060" tIns="49530" rIns="99060" bIns="4953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33" b="1" dirty="0"/>
              <a:t>Merci de votre écoute !</a:t>
            </a:r>
            <a:endParaRPr lang="fr-FR" sz="2600" b="1" dirty="0"/>
          </a:p>
          <a:p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769320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163</Words>
  <Application>Microsoft Office PowerPoint</Application>
  <PresentationFormat>Grand écran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Jean-Nicolas ROBIN</dc:creator>
  <cp:lastModifiedBy>Jean-Nicolas ROBIN</cp:lastModifiedBy>
  <cp:revision>6</cp:revision>
  <dcterms:created xsi:type="dcterms:W3CDTF">2021-10-22T09:57:24Z</dcterms:created>
  <dcterms:modified xsi:type="dcterms:W3CDTF">2021-11-11T20:57:03Z</dcterms:modified>
</cp:coreProperties>
</file>