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24"/>
  </p:notesMasterIdLst>
  <p:handoutMasterIdLst>
    <p:handoutMasterId r:id="rId25"/>
  </p:handoutMasterIdLst>
  <p:sldIdLst>
    <p:sldId id="268" r:id="rId2"/>
    <p:sldId id="279" r:id="rId3"/>
    <p:sldId id="278" r:id="rId4"/>
    <p:sldId id="280" r:id="rId5"/>
    <p:sldId id="271" r:id="rId6"/>
    <p:sldId id="287" r:id="rId7"/>
    <p:sldId id="288" r:id="rId8"/>
    <p:sldId id="272" r:id="rId9"/>
    <p:sldId id="282" r:id="rId10"/>
    <p:sldId id="281" r:id="rId11"/>
    <p:sldId id="294" r:id="rId12"/>
    <p:sldId id="295" r:id="rId13"/>
    <p:sldId id="274" r:id="rId14"/>
    <p:sldId id="296" r:id="rId15"/>
    <p:sldId id="276" r:id="rId16"/>
    <p:sldId id="290" r:id="rId17"/>
    <p:sldId id="291" r:id="rId18"/>
    <p:sldId id="285" r:id="rId19"/>
    <p:sldId id="292" r:id="rId20"/>
    <p:sldId id="286" r:id="rId21"/>
    <p:sldId id="293" r:id="rId22"/>
    <p:sldId id="270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orient="horz" pos="169">
          <p15:clr>
            <a:srgbClr val="A4A3A4"/>
          </p15:clr>
        </p15:guide>
        <p15:guide id="10" pos="2880">
          <p15:clr>
            <a:srgbClr val="A4A3A4"/>
          </p15:clr>
        </p15:guide>
        <p15:guide id="11" pos="198" userDrawn="1">
          <p15:clr>
            <a:srgbClr val="A4A3A4"/>
          </p15:clr>
        </p15:guide>
        <p15:guide id="12" pos="5562" userDrawn="1">
          <p15:clr>
            <a:srgbClr val="A4A3A4"/>
          </p15:clr>
        </p15:guide>
        <p15:guide id="13" orient="horz" pos="637" userDrawn="1">
          <p15:clr>
            <a:srgbClr val="A4A3A4"/>
          </p15:clr>
        </p15:guide>
        <p15:guide id="14" orient="horz" pos="746" userDrawn="1">
          <p15:clr>
            <a:srgbClr val="A4A3A4"/>
          </p15:clr>
        </p15:guide>
        <p15:guide id="15" orient="horz" pos="1619" userDrawn="1">
          <p15:clr>
            <a:srgbClr val="A4A3A4"/>
          </p15:clr>
        </p15:guide>
        <p15:guide id="16" orient="horz" pos="286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D200"/>
    <a:srgbClr val="FFFFFF"/>
    <a:srgbClr val="A885D8"/>
    <a:srgbClr val="FF7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222" autoAdjust="0"/>
  </p:normalViewPr>
  <p:slideViewPr>
    <p:cSldViewPr showGuides="1">
      <p:cViewPr varScale="1">
        <p:scale>
          <a:sx n="149" d="100"/>
          <a:sy n="149" d="100"/>
        </p:scale>
        <p:origin x="204" y="162"/>
      </p:cViewPr>
      <p:guideLst>
        <p:guide orient="horz" pos="169"/>
        <p:guide pos="2880"/>
        <p:guide pos="198"/>
        <p:guide pos="5562"/>
        <p:guide orient="horz" pos="637"/>
        <p:guide orient="horz" pos="746"/>
        <p:guide orient="horz" pos="1619"/>
        <p:guide orient="horz" pos="2866"/>
      </p:guideLst>
    </p:cSldViewPr>
  </p:slideViewPr>
  <p:outlineViewPr>
    <p:cViewPr>
      <p:scale>
        <a:sx n="33" d="100"/>
        <a:sy n="33" d="100"/>
      </p:scale>
      <p:origin x="0" y="14958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C4A9E-84A2-48A6-8D1E-B562C47A9B14}" type="datetimeFigureOut">
              <a:rPr lang="fr-FR" smtClean="0"/>
              <a:t>05/11/2021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B82F6-EEB9-4CCF-8EFF-01913A195B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881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Helvetica 55 Roman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Helvetica 55 Roman" panose="020B0604020202020204" pitchFamily="34" charset="0"/>
              </a:defRPr>
            </a:lvl1pPr>
          </a:lstStyle>
          <a:p>
            <a:fld id="{14F63557-65CD-470F-8999-4C3C411BE899}" type="datetimeFigureOut">
              <a:rPr lang="en-GB" smtClean="0"/>
              <a:pPr/>
              <a:t>05/11/2021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Helvetica 55 Roman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Helvetica 55 Roman" panose="020B0604020202020204" pitchFamily="34" charset="0"/>
              </a:defRPr>
            </a:lvl1pPr>
          </a:lstStyle>
          <a:p>
            <a:fld id="{885932DF-9606-4758-A2B5-AF1153FB1ABB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8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180000" bIns="45720" rtlCol="0"/>
          <a:lstStyle/>
          <a:p>
            <a:pPr marL="920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230188" marR="0" lvl="1" indent="-138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Second level</a:t>
            </a:r>
          </a:p>
          <a:p>
            <a:pPr marL="360363" marR="0" lvl="2" indent="-147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Helvetica 55 Roman" panose="020B0604020202020204" pitchFamily="34" charset="0"/>
              <a:buChar char="–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522288" marR="0" lvl="3" indent="-138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Helvetica 55 Roman" panose="020B0604020202020204" pitchFamily="34" charset="0"/>
              <a:buChar char="–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668338" marR="0" lvl="4" indent="-146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Helvetica 55 Roman" panose="020B0604020202020204" pitchFamily="34" charset="0"/>
              <a:buChar char="–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Fifth level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55 Roman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228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92075" marR="0" indent="0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sz="1000" kern="1200">
        <a:solidFill>
          <a:schemeClr val="tx1"/>
        </a:solidFill>
        <a:latin typeface="Helvetica 75 Bold" panose="020B0804020202020204" pitchFamily="34" charset="0"/>
        <a:ea typeface="+mn-ea"/>
        <a:cs typeface="+mn-cs"/>
      </a:defRPr>
    </a:lvl1pPr>
    <a:lvl2pPr marL="230188" marR="0" indent="-138113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 typeface="Wingdings" panose="05000000000000000000" pitchFamily="2" charset="2"/>
      <a:buChar char="§"/>
      <a:tabLst/>
      <a:defRPr sz="1000" kern="1200">
        <a:solidFill>
          <a:schemeClr val="tx1"/>
        </a:solidFill>
        <a:latin typeface="Helvetica 75 Bold" panose="020B0804020202020204" pitchFamily="34" charset="0"/>
        <a:ea typeface="+mn-ea"/>
        <a:cs typeface="+mn-cs"/>
      </a:defRPr>
    </a:lvl2pPr>
    <a:lvl3pPr marL="360363" marR="0" indent="-147638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 typeface="Helvetica 55 Roman" panose="020B0604020202020204" pitchFamily="34" charset="0"/>
      <a:buChar char="–"/>
      <a:tabLst/>
      <a:defRPr sz="1000" kern="1200">
        <a:solidFill>
          <a:schemeClr val="tx1"/>
        </a:solidFill>
        <a:latin typeface="Helvetica 75 Bold" panose="020B0804020202020204" pitchFamily="34" charset="0"/>
        <a:ea typeface="+mn-ea"/>
        <a:cs typeface="+mn-cs"/>
      </a:defRPr>
    </a:lvl3pPr>
    <a:lvl4pPr marL="522288" marR="0" indent="-138113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 typeface="Helvetica 55 Roman" panose="020B0604020202020204" pitchFamily="34" charset="0"/>
      <a:buChar char="–"/>
      <a:tabLst/>
      <a:defRPr sz="1000" kern="1200">
        <a:solidFill>
          <a:schemeClr val="tx1"/>
        </a:solidFill>
        <a:latin typeface="Helvetica 75 Bold" panose="020B0804020202020204" pitchFamily="34" charset="0"/>
        <a:ea typeface="+mn-ea"/>
        <a:cs typeface="+mn-cs"/>
      </a:defRPr>
    </a:lvl4pPr>
    <a:lvl5pPr marL="668338" marR="0" indent="-146050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 typeface="Helvetica 55 Roman" panose="020B0604020202020204" pitchFamily="34" charset="0"/>
      <a:buChar char="–"/>
      <a:tabLst/>
      <a:defRPr sz="1000" kern="1200">
        <a:solidFill>
          <a:schemeClr val="tx1"/>
        </a:solidFill>
        <a:latin typeface="Helvetica 75 Bold" panose="020B08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5" y="1184275"/>
            <a:ext cx="8515350" cy="3365500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 smtClean="0"/>
              <a:t>Cliquez pour modifier le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530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4326" y="268289"/>
            <a:ext cx="4828498" cy="2301874"/>
          </a:xfrm>
        </p:spPr>
        <p:txBody>
          <a:bodyPr>
            <a:noAutofit/>
          </a:bodyPr>
          <a:lstStyle>
            <a:lvl1pPr algn="l">
              <a:lnSpc>
                <a:spcPct val="85000"/>
              </a:lnSpc>
              <a:defRPr sz="55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Cliquez pour modifier le titre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800725" y="266701"/>
            <a:ext cx="3028950" cy="340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0687" y="2704144"/>
            <a:ext cx="4831185" cy="9661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180975" indent="-180975" algn="l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406800" indent="-190800" algn="l">
              <a:spcBef>
                <a:spcPts val="336"/>
              </a:spcBef>
              <a:buClrTx/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  <a:latin typeface="Helvetica 55 Roman" panose="020B0604020202020204" pitchFamily="34" charset="0"/>
              </a:defRPr>
            </a:lvl3pPr>
            <a:lvl4pPr marL="594000" indent="-172800" algn="l">
              <a:spcBef>
                <a:spcPts val="24"/>
              </a:spcBef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 marL="799200" indent="-190800" algn="l"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nom du présentateur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313535" y="4233863"/>
            <a:ext cx="612775" cy="612775"/>
            <a:chOff x="313535" y="4233863"/>
            <a:chExt cx="612775" cy="612775"/>
          </a:xfrm>
        </p:grpSpPr>
        <p:sp>
          <p:nvSpPr>
            <p:cNvPr id="43" name="Rectangle 5"/>
            <p:cNvSpPr>
              <a:spLocks noChangeArrowheads="1"/>
            </p:cNvSpPr>
            <p:nvPr userDrawn="1"/>
          </p:nvSpPr>
          <p:spPr bwMode="auto">
            <a:xfrm>
              <a:off x="313535" y="4233863"/>
              <a:ext cx="612775" cy="612775"/>
            </a:xfrm>
            <a:prstGeom prst="rect">
              <a:avLst/>
            </a:pr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6"/>
            <p:cNvSpPr>
              <a:spLocks noEditPoints="1"/>
            </p:cNvSpPr>
            <p:nvPr userDrawn="1"/>
          </p:nvSpPr>
          <p:spPr bwMode="auto">
            <a:xfrm>
              <a:off x="500860" y="4708526"/>
              <a:ext cx="74613" cy="87313"/>
            </a:xfrm>
            <a:custGeom>
              <a:avLst/>
              <a:gdLst>
                <a:gd name="T0" fmla="*/ 66 w 93"/>
                <a:gd name="T1" fmla="*/ 99 h 109"/>
                <a:gd name="T2" fmla="*/ 31 w 93"/>
                <a:gd name="T3" fmla="*/ 109 h 109"/>
                <a:gd name="T4" fmla="*/ 0 w 93"/>
                <a:gd name="T5" fmla="*/ 79 h 109"/>
                <a:gd name="T6" fmla="*/ 66 w 93"/>
                <a:gd name="T7" fmla="*/ 37 h 109"/>
                <a:gd name="T8" fmla="*/ 66 w 93"/>
                <a:gd name="T9" fmla="*/ 32 h 109"/>
                <a:gd name="T10" fmla="*/ 49 w 93"/>
                <a:gd name="T11" fmla="*/ 19 h 109"/>
                <a:gd name="T12" fmla="*/ 24 w 93"/>
                <a:gd name="T13" fmla="*/ 32 h 109"/>
                <a:gd name="T14" fmla="*/ 5 w 93"/>
                <a:gd name="T15" fmla="*/ 21 h 109"/>
                <a:gd name="T16" fmla="*/ 50 w 93"/>
                <a:gd name="T17" fmla="*/ 0 h 109"/>
                <a:gd name="T18" fmla="*/ 93 w 93"/>
                <a:gd name="T19" fmla="*/ 32 h 109"/>
                <a:gd name="T20" fmla="*/ 93 w 93"/>
                <a:gd name="T21" fmla="*/ 108 h 109"/>
                <a:gd name="T22" fmla="*/ 68 w 93"/>
                <a:gd name="T23" fmla="*/ 108 h 109"/>
                <a:gd name="T24" fmla="*/ 66 w 93"/>
                <a:gd name="T25" fmla="*/ 99 h 109"/>
                <a:gd name="T26" fmla="*/ 27 w 93"/>
                <a:gd name="T27" fmla="*/ 77 h 109"/>
                <a:gd name="T28" fmla="*/ 39 w 93"/>
                <a:gd name="T29" fmla="*/ 90 h 109"/>
                <a:gd name="T30" fmla="*/ 65 w 93"/>
                <a:gd name="T31" fmla="*/ 79 h 109"/>
                <a:gd name="T32" fmla="*/ 65 w 93"/>
                <a:gd name="T33" fmla="*/ 54 h 109"/>
                <a:gd name="T34" fmla="*/ 27 w 93"/>
                <a:gd name="T35" fmla="*/ 7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109">
                  <a:moveTo>
                    <a:pt x="66" y="99"/>
                  </a:moveTo>
                  <a:cubicBezTo>
                    <a:pt x="55" y="106"/>
                    <a:pt x="43" y="109"/>
                    <a:pt x="31" y="109"/>
                  </a:cubicBezTo>
                  <a:cubicBezTo>
                    <a:pt x="11" y="109"/>
                    <a:pt x="0" y="96"/>
                    <a:pt x="0" y="79"/>
                  </a:cubicBezTo>
                  <a:cubicBezTo>
                    <a:pt x="0" y="55"/>
                    <a:pt x="21" y="42"/>
                    <a:pt x="66" y="37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24"/>
                    <a:pt x="60" y="19"/>
                    <a:pt x="49" y="19"/>
                  </a:cubicBezTo>
                  <a:cubicBezTo>
                    <a:pt x="39" y="19"/>
                    <a:pt x="30" y="24"/>
                    <a:pt x="24" y="3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5" y="7"/>
                    <a:pt x="30" y="0"/>
                    <a:pt x="50" y="0"/>
                  </a:cubicBezTo>
                  <a:cubicBezTo>
                    <a:pt x="77" y="0"/>
                    <a:pt x="93" y="12"/>
                    <a:pt x="93" y="32"/>
                  </a:cubicBezTo>
                  <a:cubicBezTo>
                    <a:pt x="93" y="32"/>
                    <a:pt x="93" y="108"/>
                    <a:pt x="93" y="108"/>
                  </a:cubicBezTo>
                  <a:cubicBezTo>
                    <a:pt x="68" y="108"/>
                    <a:pt x="68" y="108"/>
                    <a:pt x="68" y="108"/>
                  </a:cubicBezTo>
                  <a:lnTo>
                    <a:pt x="66" y="99"/>
                  </a:lnTo>
                  <a:close/>
                  <a:moveTo>
                    <a:pt x="27" y="77"/>
                  </a:moveTo>
                  <a:cubicBezTo>
                    <a:pt x="27" y="84"/>
                    <a:pt x="31" y="90"/>
                    <a:pt x="39" y="90"/>
                  </a:cubicBezTo>
                  <a:cubicBezTo>
                    <a:pt x="48" y="90"/>
                    <a:pt x="57" y="87"/>
                    <a:pt x="65" y="79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39" y="57"/>
                    <a:pt x="27" y="64"/>
                    <a:pt x="27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7"/>
            <p:cNvSpPr>
              <a:spLocks/>
            </p:cNvSpPr>
            <p:nvPr userDrawn="1"/>
          </p:nvSpPr>
          <p:spPr bwMode="auto">
            <a:xfrm>
              <a:off x="592935" y="4708526"/>
              <a:ext cx="76200" cy="87313"/>
            </a:xfrm>
            <a:custGeom>
              <a:avLst/>
              <a:gdLst>
                <a:gd name="T0" fmla="*/ 0 w 94"/>
                <a:gd name="T1" fmla="*/ 5 h 108"/>
                <a:gd name="T2" fmla="*/ 23 w 94"/>
                <a:gd name="T3" fmla="*/ 2 h 108"/>
                <a:gd name="T4" fmla="*/ 25 w 94"/>
                <a:gd name="T5" fmla="*/ 15 h 108"/>
                <a:gd name="T6" fmla="*/ 61 w 94"/>
                <a:gd name="T7" fmla="*/ 0 h 108"/>
                <a:gd name="T8" fmla="*/ 94 w 94"/>
                <a:gd name="T9" fmla="*/ 34 h 108"/>
                <a:gd name="T10" fmla="*/ 94 w 94"/>
                <a:gd name="T11" fmla="*/ 108 h 108"/>
                <a:gd name="T12" fmla="*/ 66 w 94"/>
                <a:gd name="T13" fmla="*/ 108 h 108"/>
                <a:gd name="T14" fmla="*/ 66 w 94"/>
                <a:gd name="T15" fmla="*/ 39 h 108"/>
                <a:gd name="T16" fmla="*/ 53 w 94"/>
                <a:gd name="T17" fmla="*/ 21 h 108"/>
                <a:gd name="T18" fmla="*/ 27 w 94"/>
                <a:gd name="T19" fmla="*/ 32 h 108"/>
                <a:gd name="T20" fmla="*/ 27 w 94"/>
                <a:gd name="T21" fmla="*/ 108 h 108"/>
                <a:gd name="T22" fmla="*/ 0 w 94"/>
                <a:gd name="T23" fmla="*/ 108 h 108"/>
                <a:gd name="T24" fmla="*/ 0 w 94"/>
                <a:gd name="T25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08">
                  <a:moveTo>
                    <a:pt x="0" y="5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8" y="5"/>
                    <a:pt x="48" y="0"/>
                    <a:pt x="61" y="0"/>
                  </a:cubicBezTo>
                  <a:cubicBezTo>
                    <a:pt x="83" y="0"/>
                    <a:pt x="94" y="12"/>
                    <a:pt x="94" y="34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26"/>
                    <a:pt x="63" y="21"/>
                    <a:pt x="53" y="21"/>
                  </a:cubicBezTo>
                  <a:cubicBezTo>
                    <a:pt x="45" y="21"/>
                    <a:pt x="36" y="24"/>
                    <a:pt x="27" y="32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8"/>
            <p:cNvSpPr>
              <a:spLocks noEditPoints="1"/>
            </p:cNvSpPr>
            <p:nvPr userDrawn="1"/>
          </p:nvSpPr>
          <p:spPr bwMode="auto">
            <a:xfrm>
              <a:off x="778673" y="4708526"/>
              <a:ext cx="79375" cy="88900"/>
            </a:xfrm>
            <a:custGeom>
              <a:avLst/>
              <a:gdLst>
                <a:gd name="T0" fmla="*/ 50 w 98"/>
                <a:gd name="T1" fmla="*/ 110 h 110"/>
                <a:gd name="T2" fmla="*/ 0 w 98"/>
                <a:gd name="T3" fmla="*/ 55 h 110"/>
                <a:gd name="T4" fmla="*/ 49 w 98"/>
                <a:gd name="T5" fmla="*/ 0 h 110"/>
                <a:gd name="T6" fmla="*/ 98 w 98"/>
                <a:gd name="T7" fmla="*/ 54 h 110"/>
                <a:gd name="T8" fmla="*/ 97 w 98"/>
                <a:gd name="T9" fmla="*/ 59 h 110"/>
                <a:gd name="T10" fmla="*/ 27 w 98"/>
                <a:gd name="T11" fmla="*/ 59 h 110"/>
                <a:gd name="T12" fmla="*/ 52 w 98"/>
                <a:gd name="T13" fmla="*/ 89 h 110"/>
                <a:gd name="T14" fmla="*/ 76 w 98"/>
                <a:gd name="T15" fmla="*/ 76 h 110"/>
                <a:gd name="T16" fmla="*/ 96 w 98"/>
                <a:gd name="T17" fmla="*/ 87 h 110"/>
                <a:gd name="T18" fmla="*/ 50 w 98"/>
                <a:gd name="T19" fmla="*/ 110 h 110"/>
                <a:gd name="T20" fmla="*/ 70 w 98"/>
                <a:gd name="T21" fmla="*/ 41 h 110"/>
                <a:gd name="T22" fmla="*/ 49 w 98"/>
                <a:gd name="T23" fmla="*/ 19 h 110"/>
                <a:gd name="T24" fmla="*/ 28 w 98"/>
                <a:gd name="T25" fmla="*/ 41 h 110"/>
                <a:gd name="T26" fmla="*/ 70 w 98"/>
                <a:gd name="T27" fmla="*/ 4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110">
                  <a:moveTo>
                    <a:pt x="50" y="110"/>
                  </a:moveTo>
                  <a:cubicBezTo>
                    <a:pt x="19" y="110"/>
                    <a:pt x="0" y="90"/>
                    <a:pt x="0" y="55"/>
                  </a:cubicBezTo>
                  <a:cubicBezTo>
                    <a:pt x="0" y="20"/>
                    <a:pt x="19" y="0"/>
                    <a:pt x="49" y="0"/>
                  </a:cubicBezTo>
                  <a:cubicBezTo>
                    <a:pt x="80" y="0"/>
                    <a:pt x="98" y="20"/>
                    <a:pt x="98" y="54"/>
                  </a:cubicBezTo>
                  <a:cubicBezTo>
                    <a:pt x="98" y="56"/>
                    <a:pt x="97" y="57"/>
                    <a:pt x="9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8" y="79"/>
                    <a:pt x="36" y="89"/>
                    <a:pt x="52" y="89"/>
                  </a:cubicBezTo>
                  <a:cubicBezTo>
                    <a:pt x="63" y="89"/>
                    <a:pt x="70" y="85"/>
                    <a:pt x="76" y="76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87" y="102"/>
                    <a:pt x="71" y="110"/>
                    <a:pt x="50" y="110"/>
                  </a:cubicBezTo>
                  <a:close/>
                  <a:moveTo>
                    <a:pt x="70" y="41"/>
                  </a:moveTo>
                  <a:cubicBezTo>
                    <a:pt x="70" y="27"/>
                    <a:pt x="62" y="19"/>
                    <a:pt x="49" y="19"/>
                  </a:cubicBezTo>
                  <a:cubicBezTo>
                    <a:pt x="37" y="19"/>
                    <a:pt x="29" y="27"/>
                    <a:pt x="28" y="41"/>
                  </a:cubicBezTo>
                  <a:lnTo>
                    <a:pt x="7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9"/>
            <p:cNvSpPr>
              <a:spLocks noEditPoints="1"/>
            </p:cNvSpPr>
            <p:nvPr userDrawn="1"/>
          </p:nvSpPr>
          <p:spPr bwMode="auto">
            <a:xfrm>
              <a:off x="346873" y="4708526"/>
              <a:ext cx="84138" cy="88900"/>
            </a:xfrm>
            <a:custGeom>
              <a:avLst/>
              <a:gdLst>
                <a:gd name="T0" fmla="*/ 52 w 104"/>
                <a:gd name="T1" fmla="*/ 111 h 111"/>
                <a:gd name="T2" fmla="*/ 0 w 104"/>
                <a:gd name="T3" fmla="*/ 55 h 111"/>
                <a:gd name="T4" fmla="*/ 52 w 104"/>
                <a:gd name="T5" fmla="*/ 0 h 111"/>
                <a:gd name="T6" fmla="*/ 104 w 104"/>
                <a:gd name="T7" fmla="*/ 55 h 111"/>
                <a:gd name="T8" fmla="*/ 52 w 104"/>
                <a:gd name="T9" fmla="*/ 111 h 111"/>
                <a:gd name="T10" fmla="*/ 52 w 104"/>
                <a:gd name="T11" fmla="*/ 23 h 111"/>
                <a:gd name="T12" fmla="*/ 28 w 104"/>
                <a:gd name="T13" fmla="*/ 55 h 111"/>
                <a:gd name="T14" fmla="*/ 52 w 104"/>
                <a:gd name="T15" fmla="*/ 87 h 111"/>
                <a:gd name="T16" fmla="*/ 77 w 104"/>
                <a:gd name="T17" fmla="*/ 55 h 111"/>
                <a:gd name="T18" fmla="*/ 52 w 104"/>
                <a:gd name="T19" fmla="*/ 2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11">
                  <a:moveTo>
                    <a:pt x="52" y="111"/>
                  </a:moveTo>
                  <a:cubicBezTo>
                    <a:pt x="25" y="111"/>
                    <a:pt x="0" y="93"/>
                    <a:pt x="0" y="55"/>
                  </a:cubicBezTo>
                  <a:cubicBezTo>
                    <a:pt x="0" y="17"/>
                    <a:pt x="25" y="0"/>
                    <a:pt x="52" y="0"/>
                  </a:cubicBezTo>
                  <a:cubicBezTo>
                    <a:pt x="79" y="0"/>
                    <a:pt x="104" y="17"/>
                    <a:pt x="104" y="55"/>
                  </a:cubicBezTo>
                  <a:cubicBezTo>
                    <a:pt x="104" y="93"/>
                    <a:pt x="79" y="111"/>
                    <a:pt x="52" y="111"/>
                  </a:cubicBezTo>
                  <a:close/>
                  <a:moveTo>
                    <a:pt x="52" y="23"/>
                  </a:moveTo>
                  <a:cubicBezTo>
                    <a:pt x="31" y="23"/>
                    <a:pt x="28" y="42"/>
                    <a:pt x="28" y="55"/>
                  </a:cubicBezTo>
                  <a:cubicBezTo>
                    <a:pt x="28" y="69"/>
                    <a:pt x="31" y="87"/>
                    <a:pt x="52" y="87"/>
                  </a:cubicBezTo>
                  <a:cubicBezTo>
                    <a:pt x="73" y="87"/>
                    <a:pt x="77" y="69"/>
                    <a:pt x="77" y="55"/>
                  </a:cubicBezTo>
                  <a:cubicBezTo>
                    <a:pt x="77" y="42"/>
                    <a:pt x="73" y="23"/>
                    <a:pt x="52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0"/>
            <p:cNvSpPr>
              <a:spLocks/>
            </p:cNvSpPr>
            <p:nvPr userDrawn="1"/>
          </p:nvSpPr>
          <p:spPr bwMode="auto">
            <a:xfrm>
              <a:off x="446885" y="4708526"/>
              <a:ext cx="47625" cy="87313"/>
            </a:xfrm>
            <a:custGeom>
              <a:avLst/>
              <a:gdLst>
                <a:gd name="T0" fmla="*/ 0 w 59"/>
                <a:gd name="T1" fmla="*/ 3 h 108"/>
                <a:gd name="T2" fmla="*/ 26 w 59"/>
                <a:gd name="T3" fmla="*/ 3 h 108"/>
                <a:gd name="T4" fmla="*/ 26 w 59"/>
                <a:gd name="T5" fmla="*/ 15 h 108"/>
                <a:gd name="T6" fmla="*/ 55 w 59"/>
                <a:gd name="T7" fmla="*/ 0 h 108"/>
                <a:gd name="T8" fmla="*/ 59 w 59"/>
                <a:gd name="T9" fmla="*/ 1 h 108"/>
                <a:gd name="T10" fmla="*/ 59 w 59"/>
                <a:gd name="T11" fmla="*/ 27 h 108"/>
                <a:gd name="T12" fmla="*/ 58 w 59"/>
                <a:gd name="T13" fmla="*/ 27 h 108"/>
                <a:gd name="T14" fmla="*/ 28 w 59"/>
                <a:gd name="T15" fmla="*/ 38 h 108"/>
                <a:gd name="T16" fmla="*/ 28 w 59"/>
                <a:gd name="T17" fmla="*/ 108 h 108"/>
                <a:gd name="T18" fmla="*/ 0 w 59"/>
                <a:gd name="T19" fmla="*/ 108 h 108"/>
                <a:gd name="T20" fmla="*/ 0 w 59"/>
                <a:gd name="T21" fmla="*/ 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08">
                  <a:moveTo>
                    <a:pt x="0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31" y="8"/>
                    <a:pt x="44" y="0"/>
                    <a:pt x="55" y="0"/>
                  </a:cubicBezTo>
                  <a:cubicBezTo>
                    <a:pt x="57" y="0"/>
                    <a:pt x="58" y="0"/>
                    <a:pt x="59" y="1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8" y="27"/>
                    <a:pt x="58" y="27"/>
                  </a:cubicBezTo>
                  <a:cubicBezTo>
                    <a:pt x="46" y="27"/>
                    <a:pt x="32" y="28"/>
                    <a:pt x="28" y="3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11"/>
            <p:cNvSpPr>
              <a:spLocks noEditPoints="1"/>
            </p:cNvSpPr>
            <p:nvPr userDrawn="1"/>
          </p:nvSpPr>
          <p:spPr bwMode="auto">
            <a:xfrm>
              <a:off x="685010" y="4708526"/>
              <a:ext cx="79375" cy="120650"/>
            </a:xfrm>
            <a:custGeom>
              <a:avLst/>
              <a:gdLst>
                <a:gd name="T0" fmla="*/ 49 w 98"/>
                <a:gd name="T1" fmla="*/ 85 h 149"/>
                <a:gd name="T2" fmla="*/ 72 w 98"/>
                <a:gd name="T3" fmla="*/ 50 h 149"/>
                <a:gd name="T4" fmla="*/ 49 w 98"/>
                <a:gd name="T5" fmla="*/ 20 h 149"/>
                <a:gd name="T6" fmla="*/ 28 w 98"/>
                <a:gd name="T7" fmla="*/ 51 h 149"/>
                <a:gd name="T8" fmla="*/ 49 w 98"/>
                <a:gd name="T9" fmla="*/ 85 h 149"/>
                <a:gd name="T10" fmla="*/ 98 w 98"/>
                <a:gd name="T11" fmla="*/ 2 h 149"/>
                <a:gd name="T12" fmla="*/ 98 w 98"/>
                <a:gd name="T13" fmla="*/ 102 h 149"/>
                <a:gd name="T14" fmla="*/ 47 w 98"/>
                <a:gd name="T15" fmla="*/ 149 h 149"/>
                <a:gd name="T16" fmla="*/ 3 w 98"/>
                <a:gd name="T17" fmla="*/ 123 h 149"/>
                <a:gd name="T18" fmla="*/ 30 w 98"/>
                <a:gd name="T19" fmla="*/ 118 h 149"/>
                <a:gd name="T20" fmla="*/ 50 w 98"/>
                <a:gd name="T21" fmla="*/ 128 h 149"/>
                <a:gd name="T22" fmla="*/ 72 w 98"/>
                <a:gd name="T23" fmla="*/ 105 h 149"/>
                <a:gd name="T24" fmla="*/ 72 w 98"/>
                <a:gd name="T25" fmla="*/ 93 h 149"/>
                <a:gd name="T26" fmla="*/ 71 w 98"/>
                <a:gd name="T27" fmla="*/ 92 h 149"/>
                <a:gd name="T28" fmla="*/ 44 w 98"/>
                <a:gd name="T29" fmla="*/ 108 h 149"/>
                <a:gd name="T30" fmla="*/ 0 w 98"/>
                <a:gd name="T31" fmla="*/ 55 h 149"/>
                <a:gd name="T32" fmla="*/ 42 w 98"/>
                <a:gd name="T33" fmla="*/ 0 h 149"/>
                <a:gd name="T34" fmla="*/ 73 w 98"/>
                <a:gd name="T35" fmla="*/ 15 h 149"/>
                <a:gd name="T36" fmla="*/ 73 w 98"/>
                <a:gd name="T37" fmla="*/ 15 h 149"/>
                <a:gd name="T38" fmla="*/ 75 w 98"/>
                <a:gd name="T39" fmla="*/ 2 h 149"/>
                <a:gd name="T40" fmla="*/ 98 w 98"/>
                <a:gd name="T41" fmla="*/ 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8" h="149">
                  <a:moveTo>
                    <a:pt x="49" y="85"/>
                  </a:moveTo>
                  <a:cubicBezTo>
                    <a:pt x="70" y="85"/>
                    <a:pt x="72" y="64"/>
                    <a:pt x="72" y="50"/>
                  </a:cubicBezTo>
                  <a:cubicBezTo>
                    <a:pt x="72" y="33"/>
                    <a:pt x="64" y="20"/>
                    <a:pt x="49" y="20"/>
                  </a:cubicBezTo>
                  <a:cubicBezTo>
                    <a:pt x="39" y="20"/>
                    <a:pt x="28" y="27"/>
                    <a:pt x="28" y="51"/>
                  </a:cubicBezTo>
                  <a:cubicBezTo>
                    <a:pt x="28" y="64"/>
                    <a:pt x="29" y="85"/>
                    <a:pt x="49" y="85"/>
                  </a:cubicBezTo>
                  <a:close/>
                  <a:moveTo>
                    <a:pt x="98" y="2"/>
                  </a:moveTo>
                  <a:cubicBezTo>
                    <a:pt x="98" y="102"/>
                    <a:pt x="98" y="102"/>
                    <a:pt x="98" y="102"/>
                  </a:cubicBezTo>
                  <a:cubicBezTo>
                    <a:pt x="98" y="119"/>
                    <a:pt x="97" y="148"/>
                    <a:pt x="47" y="149"/>
                  </a:cubicBezTo>
                  <a:cubicBezTo>
                    <a:pt x="26" y="149"/>
                    <a:pt x="7" y="141"/>
                    <a:pt x="3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3"/>
                    <a:pt x="35" y="128"/>
                    <a:pt x="50" y="128"/>
                  </a:cubicBezTo>
                  <a:cubicBezTo>
                    <a:pt x="65" y="128"/>
                    <a:pt x="72" y="122"/>
                    <a:pt x="72" y="105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7" y="100"/>
                    <a:pt x="60" y="108"/>
                    <a:pt x="44" y="108"/>
                  </a:cubicBezTo>
                  <a:cubicBezTo>
                    <a:pt x="19" y="108"/>
                    <a:pt x="0" y="91"/>
                    <a:pt x="0" y="55"/>
                  </a:cubicBezTo>
                  <a:cubicBezTo>
                    <a:pt x="0" y="20"/>
                    <a:pt x="20" y="0"/>
                    <a:pt x="42" y="0"/>
                  </a:cubicBezTo>
                  <a:cubicBezTo>
                    <a:pt x="63" y="0"/>
                    <a:pt x="71" y="10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5" y="2"/>
                    <a:pt x="75" y="2"/>
                    <a:pt x="75" y="2"/>
                  </a:cubicBez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2"/>
            <p:cNvSpPr>
              <a:spLocks noEditPoints="1"/>
            </p:cNvSpPr>
            <p:nvPr userDrawn="1"/>
          </p:nvSpPr>
          <p:spPr bwMode="auto">
            <a:xfrm>
              <a:off x="843760" y="4678363"/>
              <a:ext cx="58738" cy="26988"/>
            </a:xfrm>
            <a:custGeom>
              <a:avLst/>
              <a:gdLst>
                <a:gd name="T0" fmla="*/ 14 w 37"/>
                <a:gd name="T1" fmla="*/ 2 h 17"/>
                <a:gd name="T2" fmla="*/ 9 w 37"/>
                <a:gd name="T3" fmla="*/ 2 h 17"/>
                <a:gd name="T4" fmla="*/ 9 w 37"/>
                <a:gd name="T5" fmla="*/ 17 h 17"/>
                <a:gd name="T6" fmla="*/ 6 w 37"/>
                <a:gd name="T7" fmla="*/ 17 h 17"/>
                <a:gd name="T8" fmla="*/ 6 w 37"/>
                <a:gd name="T9" fmla="*/ 2 h 17"/>
                <a:gd name="T10" fmla="*/ 0 w 37"/>
                <a:gd name="T11" fmla="*/ 2 h 17"/>
                <a:gd name="T12" fmla="*/ 0 w 37"/>
                <a:gd name="T13" fmla="*/ 0 h 17"/>
                <a:gd name="T14" fmla="*/ 14 w 37"/>
                <a:gd name="T15" fmla="*/ 0 h 17"/>
                <a:gd name="T16" fmla="*/ 14 w 37"/>
                <a:gd name="T17" fmla="*/ 2 h 17"/>
                <a:gd name="T18" fmla="*/ 37 w 37"/>
                <a:gd name="T19" fmla="*/ 17 h 17"/>
                <a:gd name="T20" fmla="*/ 34 w 37"/>
                <a:gd name="T21" fmla="*/ 17 h 17"/>
                <a:gd name="T22" fmla="*/ 34 w 37"/>
                <a:gd name="T23" fmla="*/ 2 h 17"/>
                <a:gd name="T24" fmla="*/ 34 w 37"/>
                <a:gd name="T25" fmla="*/ 2 h 17"/>
                <a:gd name="T26" fmla="*/ 29 w 37"/>
                <a:gd name="T27" fmla="*/ 17 h 17"/>
                <a:gd name="T28" fmla="*/ 27 w 37"/>
                <a:gd name="T29" fmla="*/ 17 h 17"/>
                <a:gd name="T30" fmla="*/ 21 w 37"/>
                <a:gd name="T31" fmla="*/ 2 h 17"/>
                <a:gd name="T32" fmla="*/ 20 w 37"/>
                <a:gd name="T33" fmla="*/ 2 h 17"/>
                <a:gd name="T34" fmla="*/ 20 w 37"/>
                <a:gd name="T35" fmla="*/ 17 h 17"/>
                <a:gd name="T36" fmla="*/ 18 w 37"/>
                <a:gd name="T37" fmla="*/ 17 h 17"/>
                <a:gd name="T38" fmla="*/ 18 w 37"/>
                <a:gd name="T39" fmla="*/ 0 h 17"/>
                <a:gd name="T40" fmla="*/ 22 w 37"/>
                <a:gd name="T41" fmla="*/ 0 h 17"/>
                <a:gd name="T42" fmla="*/ 28 w 37"/>
                <a:gd name="T43" fmla="*/ 13 h 17"/>
                <a:gd name="T44" fmla="*/ 33 w 37"/>
                <a:gd name="T45" fmla="*/ 0 h 17"/>
                <a:gd name="T46" fmla="*/ 37 w 37"/>
                <a:gd name="T47" fmla="*/ 0 h 17"/>
                <a:gd name="T48" fmla="*/ 37 w 37"/>
                <a:gd name="T4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17">
                  <a:moveTo>
                    <a:pt x="14" y="2"/>
                  </a:moveTo>
                  <a:lnTo>
                    <a:pt x="9" y="2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close/>
                  <a:moveTo>
                    <a:pt x="37" y="17"/>
                  </a:moveTo>
                  <a:lnTo>
                    <a:pt x="34" y="17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13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4709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5" y="268287"/>
            <a:ext cx="8515349" cy="4281487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 marL="358775" indent="-358775">
              <a:spcBef>
                <a:spcPts val="0"/>
              </a:spcBef>
              <a:buClrTx/>
              <a:buSzPct val="100000"/>
              <a:buFont typeface="+mj-lt"/>
              <a:buAutoNum type="arabicPeriod"/>
              <a:defRPr sz="3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noProof="0" dirty="0"/>
              <a:t>Cliquez pour modifier le contenu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12774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13769" y="268287"/>
            <a:ext cx="6096839" cy="4281487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spcBef>
                <a:spcPts val="0"/>
              </a:spcBef>
              <a:buNone/>
              <a:defRPr sz="5500" baseline="0"/>
            </a:lvl1pPr>
            <a:lvl2pPr>
              <a:lnSpc>
                <a:spcPct val="85000"/>
              </a:lnSpc>
              <a:spcBef>
                <a:spcPts val="0"/>
              </a:spcBef>
              <a:defRPr sz="5500"/>
            </a:lvl2pPr>
            <a:lvl3pPr>
              <a:defRPr sz="5500"/>
            </a:lvl3pPr>
            <a:lvl4pPr>
              <a:defRPr sz="5500"/>
            </a:lvl4pPr>
            <a:lvl5pPr>
              <a:defRPr sz="5500"/>
            </a:lvl5pPr>
          </a:lstStyle>
          <a:p>
            <a:pPr lvl="0"/>
            <a:r>
              <a:rPr lang="fr-FR" noProof="0" dirty="0"/>
              <a:t>Cliquez pour modifier le nom de la section 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62480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14326" y="1184275"/>
            <a:ext cx="3966930" cy="3365499"/>
          </a:xfrm>
        </p:spPr>
        <p:txBody>
          <a:bodyPr>
            <a:normAutofit/>
          </a:bodyPr>
          <a:lstStyle>
            <a:lvl1pPr>
              <a:defRPr sz="1400" baseline="0"/>
            </a:lvl1pPr>
            <a:lvl2pPr>
              <a:defRPr sz="1400" baseline="0">
                <a:solidFill>
                  <a:schemeClr val="tx1"/>
                </a:solidFill>
              </a:defRPr>
            </a:lvl2pPr>
            <a:lvl3pPr>
              <a:defRPr sz="1400" baseline="0">
                <a:solidFill>
                  <a:schemeClr val="tx1"/>
                </a:solidFill>
              </a:defRPr>
            </a:lvl3pPr>
            <a:lvl4pPr>
              <a:defRPr sz="1400" baseline="0">
                <a:solidFill>
                  <a:schemeClr val="tx1"/>
                </a:solidFill>
              </a:defRPr>
            </a:lvl4pPr>
            <a:lvl5pPr>
              <a:defRPr sz="1400" baseline="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64795" y="1183698"/>
            <a:ext cx="3964880" cy="336441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 smtClean="0"/>
              <a:t>Cliquez pour modifier le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865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noProof="0" dirty="0"/>
              <a:t>Cliquez pour modifier le titre</a:t>
            </a:r>
          </a:p>
        </p:txBody>
      </p:sp>
    </p:spTree>
    <p:extLst>
      <p:ext uri="{BB962C8B-B14F-4D97-AF65-F5344CB8AC3E}">
        <p14:creationId xmlns:p14="http://schemas.microsoft.com/office/powerpoint/2010/main" val="419928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pleine 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fr-FR" noProof="0" dirty="0"/>
              <a:t>Cliquez sur l'icône pour ajouter une photo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Cliquez pour modifier le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881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00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4325" y="267494"/>
            <a:ext cx="8515350" cy="7437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Cliquez pour modifier le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325" y="1184275"/>
            <a:ext cx="8515350" cy="33655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</p:spTree>
    <p:extLst>
      <p:ext uri="{BB962C8B-B14F-4D97-AF65-F5344CB8AC3E}">
        <p14:creationId xmlns:p14="http://schemas.microsoft.com/office/powerpoint/2010/main" val="1507071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5" r:id="rId3"/>
    <p:sldLayoutId id="2147483664" r:id="rId4"/>
    <p:sldLayoutId id="2147483661" r:id="rId5"/>
    <p:sldLayoutId id="2147483662" r:id="rId6"/>
    <p:sldLayoutId id="2147483663" r:id="rId7"/>
    <p:sldLayoutId id="2147483666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 spc="-20" baseline="0">
          <a:solidFill>
            <a:schemeClr val="bg2"/>
          </a:solidFill>
          <a:latin typeface="Helvetica 75 Bold" panose="020B08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tabLst/>
        <a:defRPr sz="1400" kern="1200" spc="-20" baseline="0">
          <a:solidFill>
            <a:schemeClr val="bg2"/>
          </a:solidFill>
          <a:latin typeface="Helvetica 75 Bold" panose="020B080402020202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Font typeface="Wingdings" panose="05000000000000000000" pitchFamily="2" charset="2"/>
        <a:buChar char="§"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3pPr>
      <a:lvl4pPr marL="407988" indent="-190500" algn="l" defTabSz="914400" rtl="0" eaLnBrk="1" latinLnBrk="0" hangingPunct="1">
        <a:lnSpc>
          <a:spcPct val="90000"/>
        </a:lnSpc>
        <a:spcBef>
          <a:spcPct val="20000"/>
        </a:spcBef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4pPr>
      <a:lvl5pPr marL="595313" indent="-173038" algn="l" defTabSz="914400" rtl="0" eaLnBrk="1" latinLnBrk="0" hangingPunct="1">
        <a:lnSpc>
          <a:spcPct val="90000"/>
        </a:lnSpc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5pPr>
      <a:lvl6pPr marL="800100" indent="-1905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Helvetica 55 Roman" panose="020B0604020202020204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326" y="268289"/>
            <a:ext cx="5049762" cy="2301874"/>
          </a:xfrm>
        </p:spPr>
        <p:txBody>
          <a:bodyPr/>
          <a:lstStyle/>
          <a:p>
            <a:r>
              <a:rPr lang="fr-FR" dirty="0" smtClean="0"/>
              <a:t>Network automation and </a:t>
            </a:r>
            <a:r>
              <a:rPr lang="fr-FR" dirty="0" err="1" smtClean="0"/>
              <a:t>security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 smtClean="0"/>
              <a:t>Jean-Michel </a:t>
            </a:r>
            <a:r>
              <a:rPr lang="fr-FR" dirty="0" err="1" smtClean="0"/>
              <a:t>Farin</a:t>
            </a:r>
            <a:endParaRPr lang="fr-FR" dirty="0" smtClean="0"/>
          </a:p>
          <a:p>
            <a:r>
              <a:rPr lang="fr-FR" dirty="0" smtClean="0"/>
              <a:t>David Roy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Orange France return of </a:t>
            </a:r>
            <a:r>
              <a:rPr lang="fr-FR" dirty="0" err="1" smtClean="0"/>
              <a:t>experience</a:t>
            </a:r>
            <a:endParaRPr lang="fr-FR" dirty="0" smtClean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3014" y="915566"/>
            <a:ext cx="2371702" cy="1342906"/>
          </a:xfrm>
          <a:prstGeom prst="rect">
            <a:avLst/>
          </a:prstGeom>
        </p:spPr>
      </p:pic>
      <p:pic>
        <p:nvPicPr>
          <p:cNvPr id="6" name="Pictur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1" r="4847" b="11117"/>
          <a:stretch/>
        </p:blipFill>
        <p:spPr bwMode="auto">
          <a:xfrm>
            <a:off x="5833014" y="2345051"/>
            <a:ext cx="2195370" cy="1090795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75310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How to manage </a:t>
            </a:r>
            <a:r>
              <a:rPr lang="fr-FR" dirty="0" err="1" smtClean="0"/>
              <a:t>that</a:t>
            </a:r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639366"/>
            <a:ext cx="7587133" cy="375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73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Netconf</a:t>
            </a: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68" y="984088"/>
            <a:ext cx="8748464" cy="299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69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Jinja2 &amp; YAML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699542"/>
            <a:ext cx="6931332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31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483518"/>
            <a:ext cx="4929848" cy="3867894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Netconf</a:t>
            </a:r>
            <a:r>
              <a:rPr lang="fr-FR" dirty="0" smtClean="0"/>
              <a:t> + Junja2 + YAML + </a:t>
            </a:r>
            <a:r>
              <a:rPr lang="fr-FR" dirty="0" err="1" smtClean="0"/>
              <a:t>Ansible</a:t>
            </a:r>
            <a:r>
              <a:rPr lang="fr-FR" dirty="0" smtClean="0"/>
              <a:t>/AWX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549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51470"/>
            <a:ext cx="7938823" cy="4629178"/>
          </a:xfrm>
          <a:prstGeom prst="rect">
            <a:avLst/>
          </a:prstGeom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Flowspec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76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Netflow</a:t>
            </a:r>
            <a:r>
              <a:rPr lang="en-US" dirty="0" smtClean="0"/>
              <a:t>, </a:t>
            </a:r>
            <a:r>
              <a:rPr lang="en-US" dirty="0" err="1" smtClean="0"/>
              <a:t>Netconf</a:t>
            </a:r>
            <a:r>
              <a:rPr lang="en-US" dirty="0" smtClean="0"/>
              <a:t> &amp; BGP </a:t>
            </a:r>
            <a:r>
              <a:rPr lang="en-US" dirty="0" err="1" smtClean="0"/>
              <a:t>Flowspec</a:t>
            </a:r>
            <a:r>
              <a:rPr lang="en-US" dirty="0" smtClean="0"/>
              <a:t> for DDoS protection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" y="771550"/>
            <a:ext cx="8829675" cy="317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0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/>
              <a:t>Risks</a:t>
            </a:r>
            <a:r>
              <a:rPr lang="fr-FR" b="1" dirty="0"/>
              <a:t> </a:t>
            </a:r>
            <a:r>
              <a:rPr lang="fr-FR" b="1" dirty="0" err="1"/>
              <a:t>related</a:t>
            </a:r>
            <a:r>
              <a:rPr lang="fr-FR" b="1" dirty="0"/>
              <a:t> to network automation</a:t>
            </a:r>
            <a:br>
              <a:rPr lang="fr-FR" b="1" dirty="0"/>
            </a:b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317" y="1275606"/>
            <a:ext cx="3969905" cy="253920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2734690"/>
            <a:ext cx="4121017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6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/>
              <a:t>Risks</a:t>
            </a:r>
            <a:r>
              <a:rPr lang="fr-FR" b="1" dirty="0"/>
              <a:t> </a:t>
            </a:r>
            <a:r>
              <a:rPr lang="fr-FR" b="1" dirty="0" err="1"/>
              <a:t>related</a:t>
            </a:r>
            <a:r>
              <a:rPr lang="fr-FR" b="1" dirty="0"/>
              <a:t> to network automation</a:t>
            </a:r>
            <a:br>
              <a:rPr lang="fr-FR" b="1" dirty="0"/>
            </a:b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011238"/>
            <a:ext cx="5149949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79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Good security practices for network </a:t>
            </a:r>
            <a:r>
              <a:rPr lang="en-US" b="1" dirty="0" smtClean="0"/>
              <a:t>automation: RBAC</a:t>
            </a:r>
            <a:r>
              <a:rPr lang="fr-FR" b="1" dirty="0"/>
              <a:t/>
            </a:r>
            <a:br>
              <a:rPr lang="fr-FR" b="1" dirty="0"/>
            </a:b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3" y="915566"/>
            <a:ext cx="7031531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4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Good security practices for network </a:t>
            </a:r>
            <a:r>
              <a:rPr lang="en-US" b="1" dirty="0" smtClean="0"/>
              <a:t>automation: passwords/keys</a:t>
            </a:r>
            <a:r>
              <a:rPr lang="fr-FR" b="1" dirty="0"/>
              <a:t/>
            </a:r>
            <a:br>
              <a:rPr lang="fr-FR" b="1" dirty="0"/>
            </a:b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699542"/>
            <a:ext cx="3744416" cy="348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59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Orange France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7574"/>
            <a:ext cx="9144000" cy="352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7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483518"/>
            <a:ext cx="5832648" cy="382831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Good security practices for network </a:t>
            </a:r>
            <a:r>
              <a:rPr lang="en-US" b="1" dirty="0" smtClean="0"/>
              <a:t>automation: network access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024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4325" y="1184275"/>
            <a:ext cx="6129883" cy="3365500"/>
          </a:xfrm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Network </a:t>
            </a:r>
            <a:r>
              <a:rPr lang="fr-FR" dirty="0" err="1" smtClean="0">
                <a:solidFill>
                  <a:schemeClr val="tx1"/>
                </a:solidFill>
              </a:rPr>
              <a:t>is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complex</a:t>
            </a:r>
            <a:r>
              <a:rPr lang="fr-FR" dirty="0" smtClean="0">
                <a:solidFill>
                  <a:schemeClr val="tx1"/>
                </a:solidFill>
              </a:rPr>
              <a:t> and </a:t>
            </a:r>
            <a:r>
              <a:rPr lang="fr-FR" dirty="0" err="1" smtClean="0">
                <a:solidFill>
                  <a:schemeClr val="tx1"/>
                </a:solidFill>
              </a:rPr>
              <a:t>critical</a:t>
            </a:r>
            <a:r>
              <a:rPr lang="fr-FR" dirty="0" smtClean="0">
                <a:solidFill>
                  <a:schemeClr val="tx1"/>
                </a:solidFill>
              </a:rPr>
              <a:t>…</a:t>
            </a:r>
            <a:endParaRPr lang="fr-FR" dirty="0" smtClean="0">
              <a:solidFill>
                <a:schemeClr val="tx1"/>
              </a:solidFill>
            </a:endParaRPr>
          </a:p>
          <a:p>
            <a:r>
              <a:rPr lang="fr-FR" dirty="0" smtClean="0"/>
              <a:t>Network </a:t>
            </a:r>
            <a:r>
              <a:rPr lang="fr-FR" dirty="0" err="1" smtClean="0"/>
              <a:t>security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complex</a:t>
            </a:r>
            <a:r>
              <a:rPr lang="fr-FR" dirty="0" smtClean="0"/>
              <a:t> and </a:t>
            </a:r>
            <a:r>
              <a:rPr lang="fr-FR" dirty="0" err="1" smtClean="0"/>
              <a:t>critical</a:t>
            </a:r>
            <a:r>
              <a:rPr lang="fr-FR" dirty="0" smtClean="0"/>
              <a:t> !</a:t>
            </a:r>
            <a:endParaRPr lang="fr-FR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Automation </a:t>
            </a:r>
            <a:r>
              <a:rPr lang="en-US" dirty="0">
                <a:solidFill>
                  <a:schemeClr val="tx1"/>
                </a:solidFill>
              </a:rPr>
              <a:t>tools are increasingly needed to ensure the availability, integrity and confidentiality of the </a:t>
            </a:r>
            <a:r>
              <a:rPr lang="en-US" dirty="0" smtClean="0">
                <a:solidFill>
                  <a:schemeClr val="tx1"/>
                </a:solidFill>
              </a:rPr>
              <a:t>network.</a:t>
            </a:r>
            <a:endParaRPr lang="fr-FR" dirty="0">
              <a:solidFill>
                <a:schemeClr val="tx1"/>
              </a:solidFill>
            </a:endParaRPr>
          </a:p>
          <a:p>
            <a:r>
              <a:rPr lang="en-US" dirty="0" smtClean="0"/>
              <a:t>To guarantee security t</a:t>
            </a:r>
            <a:r>
              <a:rPr lang="en-US" dirty="0" smtClean="0"/>
              <a:t>he same </a:t>
            </a:r>
            <a:r>
              <a:rPr lang="en-US" dirty="0"/>
              <a:t>requirements must be </a:t>
            </a:r>
            <a:r>
              <a:rPr lang="en-US" dirty="0" smtClean="0"/>
              <a:t>applied to tools as to network </a:t>
            </a:r>
            <a:r>
              <a:rPr lang="en-US" dirty="0" err="1" smtClean="0"/>
              <a:t>equipments</a:t>
            </a:r>
            <a:r>
              <a:rPr lang="en-US" dirty="0" smtClean="0"/>
              <a:t>!</a:t>
            </a:r>
            <a:endParaRPr lang="en-US" dirty="0" smtClean="0"/>
          </a:p>
          <a:p>
            <a:endParaRPr lang="fr-FR" dirty="0" smtClean="0"/>
          </a:p>
          <a:p>
            <a:r>
              <a:rPr lang="fr-FR" dirty="0" err="1" smtClean="0"/>
              <a:t>Cooperation</a:t>
            </a:r>
            <a:r>
              <a:rPr lang="fr-FR" dirty="0" smtClean="0"/>
              <a:t> </a:t>
            </a:r>
            <a:r>
              <a:rPr lang="fr-FR" dirty="0" smtClean="0"/>
              <a:t>of all </a:t>
            </a:r>
            <a:r>
              <a:rPr lang="fr-FR" dirty="0" err="1" smtClean="0"/>
              <a:t>involved</a:t>
            </a:r>
            <a:r>
              <a:rPr lang="fr-FR" dirty="0" smtClean="0"/>
              <a:t> people </a:t>
            </a:r>
            <a:r>
              <a:rPr lang="fr-FR" dirty="0" err="1" smtClean="0"/>
              <a:t>is</a:t>
            </a:r>
            <a:r>
              <a:rPr lang="fr-FR" dirty="0" smtClean="0"/>
              <a:t> the </a:t>
            </a:r>
            <a:r>
              <a:rPr lang="fr-FR" dirty="0" smtClean="0"/>
              <a:t>key (network, </a:t>
            </a:r>
            <a:r>
              <a:rPr lang="fr-FR" dirty="0" err="1" smtClean="0"/>
              <a:t>security</a:t>
            </a:r>
            <a:r>
              <a:rPr lang="fr-FR" dirty="0" smtClean="0"/>
              <a:t>, IT, </a:t>
            </a:r>
            <a:r>
              <a:rPr lang="fr-FR" dirty="0" err="1" smtClean="0"/>
              <a:t>dev</a:t>
            </a:r>
            <a:r>
              <a:rPr lang="fr-FR" dirty="0" smtClean="0"/>
              <a:t>,…).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63233"/>
            <a:ext cx="2088232" cy="146904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139702"/>
            <a:ext cx="1650803" cy="171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3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Questions?</a:t>
            </a:r>
            <a:endParaRPr lang="fr-F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Jean-Michel </a:t>
            </a:r>
            <a:r>
              <a:rPr lang="fr-FR" dirty="0" err="1"/>
              <a:t>Farin</a:t>
            </a:r>
            <a:endParaRPr lang="fr-FR" dirty="0"/>
          </a:p>
          <a:p>
            <a:r>
              <a:rPr lang="fr-FR" dirty="0"/>
              <a:t>David </a:t>
            </a:r>
            <a:r>
              <a:rPr lang="fr-FR" dirty="0" smtClean="0"/>
              <a:t>Roy</a:t>
            </a:r>
            <a:endParaRPr lang="fr-FR" dirty="0"/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179487"/>
            <a:ext cx="2371702" cy="1342906"/>
          </a:xfrm>
          <a:prstGeom prst="rect">
            <a:avLst/>
          </a:prstGeom>
        </p:spPr>
      </p:pic>
      <p:pic>
        <p:nvPicPr>
          <p:cNvPr id="9" name="Pictur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1" r="4847" b="11117"/>
          <a:stretch/>
        </p:blipFill>
        <p:spPr bwMode="auto">
          <a:xfrm>
            <a:off x="6156176" y="1608972"/>
            <a:ext cx="2195370" cy="1090795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77627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83518"/>
            <a:ext cx="8136904" cy="3910871"/>
          </a:xfrm>
          <a:prstGeom prst="rect">
            <a:avLst/>
          </a:prstGeom>
        </p:spPr>
      </p:pic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Orange France network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56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Network incident =&gt; </a:t>
            </a:r>
            <a:r>
              <a:rPr lang="fr-FR" dirty="0" err="1" smtClean="0"/>
              <a:t>crisis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1007323"/>
            <a:ext cx="3220789" cy="13983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2619941"/>
            <a:ext cx="4243958" cy="14146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" y="989906"/>
            <a:ext cx="4198093" cy="31660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4648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Propagation of network compromise </a:t>
            </a:r>
            <a:r>
              <a:rPr lang="fr-FR" dirty="0" err="1"/>
              <a:t>from</a:t>
            </a:r>
            <a:r>
              <a:rPr lang="fr-FR" dirty="0"/>
              <a:t> first </a:t>
            </a:r>
            <a:r>
              <a:rPr lang="fr-FR" dirty="0" err="1"/>
              <a:t>equipment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347614"/>
            <a:ext cx="6696744" cy="264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64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Propagation of network compromise </a:t>
            </a:r>
            <a:r>
              <a:rPr lang="fr-FR" dirty="0" err="1"/>
              <a:t>from</a:t>
            </a:r>
            <a:r>
              <a:rPr lang="fr-FR" dirty="0"/>
              <a:t> first </a:t>
            </a:r>
            <a:r>
              <a:rPr lang="fr-FR" dirty="0" err="1"/>
              <a:t>equipment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751" y="915566"/>
            <a:ext cx="6550498" cy="309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50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Propagation of network compromise </a:t>
            </a:r>
            <a:r>
              <a:rPr lang="fr-FR" dirty="0" err="1"/>
              <a:t>from</a:t>
            </a:r>
            <a:r>
              <a:rPr lang="fr-FR" dirty="0"/>
              <a:t> first </a:t>
            </a:r>
            <a:r>
              <a:rPr lang="fr-FR" dirty="0" err="1"/>
              <a:t>equipment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136" y="983237"/>
            <a:ext cx="6525727" cy="307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59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Attacks</a:t>
            </a:r>
            <a:r>
              <a:rPr lang="fr-FR" dirty="0" smtClean="0"/>
              <a:t> on network </a:t>
            </a:r>
            <a:r>
              <a:rPr lang="fr-FR" dirty="0" err="1" smtClean="0"/>
              <a:t>equipment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31590"/>
            <a:ext cx="8544394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9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Multiply</a:t>
            </a:r>
            <a:r>
              <a:rPr lang="fr-FR" dirty="0" smtClean="0"/>
              <a:t> </a:t>
            </a:r>
            <a:r>
              <a:rPr lang="fr-FR" dirty="0" err="1" smtClean="0"/>
              <a:t>controls</a:t>
            </a:r>
            <a:r>
              <a:rPr lang="fr-FR" dirty="0" smtClean="0"/>
              <a:t> to </a:t>
            </a:r>
            <a:r>
              <a:rPr lang="fr-FR" dirty="0" err="1" smtClean="0"/>
              <a:t>ensure</a:t>
            </a:r>
            <a:r>
              <a:rPr lang="fr-FR" dirty="0" smtClean="0"/>
              <a:t> protection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864" y="639366"/>
            <a:ext cx="7020272" cy="33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0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R_template_restricted">
  <a:themeElements>
    <a:clrScheme name="Orange WHT Secondary">
      <a:dk1>
        <a:srgbClr val="000000"/>
      </a:dk1>
      <a:lt1>
        <a:srgbClr val="FFFFFF"/>
      </a:lt1>
      <a:dk2>
        <a:srgbClr val="8F8F8F"/>
      </a:dk2>
      <a:lt2>
        <a:srgbClr val="FF7900"/>
      </a:lt2>
      <a:accent1>
        <a:srgbClr val="FF7900"/>
      </a:accent1>
      <a:accent2>
        <a:srgbClr val="4BB4E6"/>
      </a:accent2>
      <a:accent3>
        <a:srgbClr val="50BE87"/>
      </a:accent3>
      <a:accent4>
        <a:srgbClr val="FFB4E6"/>
      </a:accent4>
      <a:accent5>
        <a:srgbClr val="A885D8"/>
      </a:accent5>
      <a:accent6>
        <a:srgbClr val="FFD200"/>
      </a:accent6>
      <a:hlink>
        <a:srgbClr val="FF7900"/>
      </a:hlink>
      <a:folHlink>
        <a:srgbClr val="FF7900"/>
      </a:folHlink>
    </a:clrScheme>
    <a:fontScheme name="Orange">
      <a:majorFont>
        <a:latin typeface="Helvetica 75 Bold"/>
        <a:ea typeface=""/>
        <a:cs typeface=""/>
      </a:majorFont>
      <a:minorFont>
        <a:latin typeface="Helvetica 75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R_OBS-template_external.potx" id="{8E63A4C0-0D5B-4AB0-9B17-28650E3A1109}" vid="{213D95EF-7056-43E0-9767-0E799F7889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1345</TotalTime>
  <Words>183</Words>
  <Application>Microsoft Office PowerPoint</Application>
  <PresentationFormat>Affichage à l'écran (16:9)</PresentationFormat>
  <Paragraphs>34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8" baseType="lpstr">
      <vt:lpstr>Arial</vt:lpstr>
      <vt:lpstr>Calibri</vt:lpstr>
      <vt:lpstr>Helvetica 55 Roman</vt:lpstr>
      <vt:lpstr>Helvetica 75 Bold</vt:lpstr>
      <vt:lpstr>Wingdings</vt:lpstr>
      <vt:lpstr>OFR_template_restricted</vt:lpstr>
      <vt:lpstr>Network automation and security </vt:lpstr>
      <vt:lpstr>Orange France</vt:lpstr>
      <vt:lpstr>Orange France network</vt:lpstr>
      <vt:lpstr>Network incident =&gt; crisis</vt:lpstr>
      <vt:lpstr>Propagation of network compromise from first equipment</vt:lpstr>
      <vt:lpstr>Propagation of network compromise from first equipment</vt:lpstr>
      <vt:lpstr>Propagation of network compromise from first equipment</vt:lpstr>
      <vt:lpstr>Attacks on network equipment</vt:lpstr>
      <vt:lpstr>Multiply controls to ensure protection</vt:lpstr>
      <vt:lpstr>How to manage that?</vt:lpstr>
      <vt:lpstr>Netconf</vt:lpstr>
      <vt:lpstr>Jinja2 &amp; YAML</vt:lpstr>
      <vt:lpstr>Netconf + Junja2 + YAML + Ansible/AWX</vt:lpstr>
      <vt:lpstr>Flowspec</vt:lpstr>
      <vt:lpstr>Netflow, Netconf &amp; BGP Flowspec for DDoS protection</vt:lpstr>
      <vt:lpstr>Risks related to network automation </vt:lpstr>
      <vt:lpstr>Risks related to network automation </vt:lpstr>
      <vt:lpstr>Good security practices for network automation: RBAC </vt:lpstr>
      <vt:lpstr>Good security practices for network automation: passwords/keys </vt:lpstr>
      <vt:lpstr>Good security practices for network automation: network access</vt:lpstr>
      <vt:lpstr>Conclusion</vt:lpstr>
      <vt:lpstr>Thank you  Questions?</vt:lpstr>
    </vt:vector>
  </TitlesOfParts>
  <Company>Orange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automation and security</dc:title>
  <dc:creator>FARIN Jean-Michel DTSI/DTRS</dc:creator>
  <cp:lastModifiedBy>FARIN Jean-Michel DTSI/DTRS</cp:lastModifiedBy>
  <cp:revision>48</cp:revision>
  <dcterms:created xsi:type="dcterms:W3CDTF">2021-10-22T08:32:26Z</dcterms:created>
  <dcterms:modified xsi:type="dcterms:W3CDTF">2021-11-05T15:47:38Z</dcterms:modified>
</cp:coreProperties>
</file>