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3" r:id="rId2"/>
    <p:sldMasterId id="2147483711" r:id="rId3"/>
  </p:sldMasterIdLst>
  <p:notesMasterIdLst>
    <p:notesMasterId r:id="rId17"/>
  </p:notesMasterIdLst>
  <p:sldIdLst>
    <p:sldId id="270" r:id="rId4"/>
    <p:sldId id="274" r:id="rId5"/>
    <p:sldId id="286" r:id="rId6"/>
    <p:sldId id="277" r:id="rId7"/>
    <p:sldId id="279" r:id="rId8"/>
    <p:sldId id="276" r:id="rId9"/>
    <p:sldId id="278" r:id="rId10"/>
    <p:sldId id="280" r:id="rId11"/>
    <p:sldId id="283" r:id="rId12"/>
    <p:sldId id="281" r:id="rId13"/>
    <p:sldId id="282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27" autoAdjust="0"/>
    <p:restoredTop sz="74070" autoAdjust="0"/>
  </p:normalViewPr>
  <p:slideViewPr>
    <p:cSldViewPr snapToGrid="0">
      <p:cViewPr varScale="1">
        <p:scale>
          <a:sx n="82" d="100"/>
          <a:sy n="82" d="100"/>
        </p:scale>
        <p:origin x="1752" y="66"/>
      </p:cViewPr>
      <p:guideLst>
        <p:guide orient="horz" pos="2159"/>
        <p:guide pos="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8CADA-6B50-40EC-8378-94C5F3C99A41}" type="doc">
      <dgm:prSet loTypeId="urn:microsoft.com/office/officeart/2005/8/layout/h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de-DE"/>
        </a:p>
      </dgm:t>
    </dgm:pt>
    <dgm:pt modelId="{8111D91D-2432-437C-997D-B22CE75ABAAB}">
      <dgm:prSet phldrT="[Text]" custT="1"/>
      <dgm:spPr/>
      <dgm:t>
        <a:bodyPr/>
        <a:lstStyle/>
        <a:p>
          <a:r>
            <a:rPr lang="de-DE" sz="1800" dirty="0" err="1" smtClean="0"/>
            <a:t>Cyber</a:t>
          </a:r>
          <a:r>
            <a:rPr lang="de-DE" sz="1800" dirty="0" smtClean="0"/>
            <a:t> </a:t>
          </a:r>
          <a:r>
            <a:rPr lang="de-DE" sz="1800" dirty="0" err="1" smtClean="0"/>
            <a:t>threat</a:t>
          </a:r>
          <a:r>
            <a:rPr lang="de-DE" sz="1800" dirty="0" smtClean="0"/>
            <a:t> </a:t>
          </a:r>
          <a:r>
            <a:rPr lang="de-DE" sz="1800" dirty="0" err="1" smtClean="0"/>
            <a:t>knowledge</a:t>
          </a:r>
          <a:r>
            <a:rPr lang="de-DE" sz="1800" dirty="0" smtClean="0"/>
            <a:t> </a:t>
          </a:r>
          <a:r>
            <a:rPr lang="de-DE" sz="1800" dirty="0" err="1" smtClean="0"/>
            <a:t>graph</a:t>
          </a:r>
          <a:endParaRPr lang="de-DE" sz="1800" dirty="0"/>
        </a:p>
      </dgm:t>
    </dgm:pt>
    <dgm:pt modelId="{F386E6E9-CA69-4224-94B9-F1652A496668}" type="parTrans" cxnId="{8A52C63E-EA08-413C-BA9C-12BF583B5CA2}">
      <dgm:prSet/>
      <dgm:spPr/>
      <dgm:t>
        <a:bodyPr/>
        <a:lstStyle/>
        <a:p>
          <a:endParaRPr lang="de-DE"/>
        </a:p>
      </dgm:t>
    </dgm:pt>
    <dgm:pt modelId="{C6488AED-9374-4A92-A9EB-2AF76092890F}" type="sibTrans" cxnId="{8A52C63E-EA08-413C-BA9C-12BF583B5CA2}">
      <dgm:prSet/>
      <dgm:spPr/>
      <dgm:t>
        <a:bodyPr/>
        <a:lstStyle/>
        <a:p>
          <a:endParaRPr lang="de-DE"/>
        </a:p>
      </dgm:t>
    </dgm:pt>
    <dgm:pt modelId="{0904C7E2-4BC4-47CD-9A6D-C2F7FAD58F9B}">
      <dgm:prSet phldrT="[Text]"/>
      <dgm:spPr/>
      <dgm:t>
        <a:bodyPr/>
        <a:lstStyle/>
        <a:p>
          <a:endParaRPr lang="de-DE" dirty="0"/>
        </a:p>
      </dgm:t>
    </dgm:pt>
    <dgm:pt modelId="{75BCB326-2C93-49B6-9BBA-330AEE92BF66}" type="parTrans" cxnId="{36259145-E94B-4DBF-A9AA-8918DCB7B495}">
      <dgm:prSet/>
      <dgm:spPr/>
      <dgm:t>
        <a:bodyPr/>
        <a:lstStyle/>
        <a:p>
          <a:endParaRPr lang="de-DE"/>
        </a:p>
      </dgm:t>
    </dgm:pt>
    <dgm:pt modelId="{B1E4E42B-1220-40D5-8F12-9EFD137C3485}" type="sibTrans" cxnId="{36259145-E94B-4DBF-A9AA-8918DCB7B495}">
      <dgm:prSet/>
      <dgm:spPr/>
      <dgm:t>
        <a:bodyPr/>
        <a:lstStyle/>
        <a:p>
          <a:endParaRPr lang="de-DE"/>
        </a:p>
      </dgm:t>
    </dgm:pt>
    <dgm:pt modelId="{1A854119-4EE1-4173-99C2-C14D2AC716D0}">
      <dgm:prSet phldrT="[Text]" custT="1"/>
      <dgm:spPr/>
      <dgm:t>
        <a:bodyPr/>
        <a:lstStyle/>
        <a:p>
          <a:r>
            <a:rPr lang="de-DE" sz="1800" dirty="0" smtClean="0"/>
            <a:t>Generating </a:t>
          </a:r>
          <a:r>
            <a:rPr lang="de-DE" sz="1800" dirty="0" err="1" smtClean="0"/>
            <a:t>test</a:t>
          </a:r>
          <a:r>
            <a:rPr lang="de-DE" sz="1800" dirty="0" smtClean="0"/>
            <a:t> </a:t>
          </a:r>
          <a:r>
            <a:rPr lang="de-DE" sz="1800" dirty="0" err="1" smtClean="0"/>
            <a:t>and</a:t>
          </a:r>
          <a:r>
            <a:rPr lang="de-DE" sz="1800" dirty="0" smtClean="0"/>
            <a:t> </a:t>
          </a:r>
          <a:r>
            <a:rPr lang="de-DE" sz="1800" dirty="0" err="1" smtClean="0"/>
            <a:t>training</a:t>
          </a:r>
          <a:r>
            <a:rPr lang="de-DE" sz="1800" dirty="0" smtClean="0"/>
            <a:t> </a:t>
          </a:r>
          <a:r>
            <a:rPr lang="de-DE" sz="1800" dirty="0" err="1" smtClean="0"/>
            <a:t>dataset</a:t>
          </a:r>
          <a:endParaRPr lang="de-DE" sz="1800" dirty="0"/>
        </a:p>
      </dgm:t>
    </dgm:pt>
    <dgm:pt modelId="{E39D26A5-004E-475A-AD4C-4C61B5533FA3}" type="parTrans" cxnId="{4CF126E4-8D6D-489A-9B17-053720ED5B49}">
      <dgm:prSet/>
      <dgm:spPr/>
      <dgm:t>
        <a:bodyPr/>
        <a:lstStyle/>
        <a:p>
          <a:endParaRPr lang="de-DE"/>
        </a:p>
      </dgm:t>
    </dgm:pt>
    <dgm:pt modelId="{7A58D86B-0AE6-4A6C-BE00-234D1249EA78}" type="sibTrans" cxnId="{4CF126E4-8D6D-489A-9B17-053720ED5B49}">
      <dgm:prSet/>
      <dgm:spPr/>
      <dgm:t>
        <a:bodyPr/>
        <a:lstStyle/>
        <a:p>
          <a:endParaRPr lang="de-DE"/>
        </a:p>
      </dgm:t>
    </dgm:pt>
    <dgm:pt modelId="{C0787C54-B6FB-4600-A357-DB0F121AD38B}">
      <dgm:prSet phldrT="[Text]"/>
      <dgm:spPr/>
      <dgm:t>
        <a:bodyPr/>
        <a:lstStyle/>
        <a:p>
          <a:endParaRPr lang="de-DE" dirty="0"/>
        </a:p>
      </dgm:t>
    </dgm:pt>
    <dgm:pt modelId="{D0CCE9A9-45BF-4AAB-85B1-C739812B405C}" type="parTrans" cxnId="{5A6B3629-47CF-4C6B-AD06-72D94C8D74AD}">
      <dgm:prSet/>
      <dgm:spPr/>
      <dgm:t>
        <a:bodyPr/>
        <a:lstStyle/>
        <a:p>
          <a:endParaRPr lang="de-DE"/>
        </a:p>
      </dgm:t>
    </dgm:pt>
    <dgm:pt modelId="{8A5ECEB5-BB8E-416D-8833-8F7636887091}" type="sibTrans" cxnId="{5A6B3629-47CF-4C6B-AD06-72D94C8D74AD}">
      <dgm:prSet/>
      <dgm:spPr/>
      <dgm:t>
        <a:bodyPr/>
        <a:lstStyle/>
        <a:p>
          <a:endParaRPr lang="de-DE"/>
        </a:p>
      </dgm:t>
    </dgm:pt>
    <dgm:pt modelId="{BF35797B-367E-4B2E-A857-8840DB72B4BA}">
      <dgm:prSet phldrT="[Text]" custT="1"/>
      <dgm:spPr/>
      <dgm:t>
        <a:bodyPr/>
        <a:lstStyle/>
        <a:p>
          <a:r>
            <a:rPr lang="de-DE" sz="1800" dirty="0" err="1" smtClean="0"/>
            <a:t>Attack</a:t>
          </a:r>
          <a:r>
            <a:rPr lang="de-DE" sz="1800" dirty="0" smtClean="0"/>
            <a:t> Forecast </a:t>
          </a:r>
          <a:r>
            <a:rPr lang="de-DE" sz="1800" dirty="0" err="1" smtClean="0"/>
            <a:t>and</a:t>
          </a:r>
          <a:r>
            <a:rPr lang="de-DE" sz="1800" dirty="0" smtClean="0"/>
            <a:t> </a:t>
          </a:r>
          <a:r>
            <a:rPr lang="de-DE" sz="1800" dirty="0" err="1" smtClean="0"/>
            <a:t>Prediction</a:t>
          </a:r>
          <a:endParaRPr lang="de-DE" sz="1800" dirty="0"/>
        </a:p>
      </dgm:t>
    </dgm:pt>
    <dgm:pt modelId="{B278901A-484B-451B-ABE2-26E51E5BDC04}" type="parTrans" cxnId="{F8104F54-9D50-412E-84E9-8FB8BC596BBF}">
      <dgm:prSet/>
      <dgm:spPr/>
      <dgm:t>
        <a:bodyPr/>
        <a:lstStyle/>
        <a:p>
          <a:endParaRPr lang="de-DE"/>
        </a:p>
      </dgm:t>
    </dgm:pt>
    <dgm:pt modelId="{5259CA45-7FCC-4813-88D4-FB8865CE0CEE}" type="sibTrans" cxnId="{F8104F54-9D50-412E-84E9-8FB8BC596BBF}">
      <dgm:prSet/>
      <dgm:spPr/>
      <dgm:t>
        <a:bodyPr/>
        <a:lstStyle/>
        <a:p>
          <a:endParaRPr lang="de-DE"/>
        </a:p>
      </dgm:t>
    </dgm:pt>
    <dgm:pt modelId="{CF1D430F-33AD-4F89-9A6F-2622E85AA2C2}">
      <dgm:prSet phldrT="[Text]"/>
      <dgm:spPr/>
      <dgm:t>
        <a:bodyPr/>
        <a:lstStyle/>
        <a:p>
          <a:endParaRPr lang="de-DE" dirty="0"/>
        </a:p>
      </dgm:t>
    </dgm:pt>
    <dgm:pt modelId="{7369C8E2-0116-4CC6-9CB7-9CD1FE0029B6}" type="parTrans" cxnId="{0DBDF9BA-8F03-47F2-8B63-181A7A6C6615}">
      <dgm:prSet/>
      <dgm:spPr/>
      <dgm:t>
        <a:bodyPr/>
        <a:lstStyle/>
        <a:p>
          <a:endParaRPr lang="de-DE"/>
        </a:p>
      </dgm:t>
    </dgm:pt>
    <dgm:pt modelId="{1AE25953-F49D-42BA-9DBA-47966DBC4CB7}" type="sibTrans" cxnId="{0DBDF9BA-8F03-47F2-8B63-181A7A6C6615}">
      <dgm:prSet/>
      <dgm:spPr/>
      <dgm:t>
        <a:bodyPr/>
        <a:lstStyle/>
        <a:p>
          <a:endParaRPr lang="de-DE"/>
        </a:p>
      </dgm:t>
    </dgm:pt>
    <dgm:pt modelId="{118D569E-37EF-4990-8997-6CA3E9FB8F61}">
      <dgm:prSet custT="1"/>
      <dgm:spPr/>
      <dgm:t>
        <a:bodyPr/>
        <a:lstStyle/>
        <a:p>
          <a:r>
            <a:rPr lang="de-DE" sz="1800" dirty="0" smtClean="0"/>
            <a:t>Evaluation</a:t>
          </a:r>
          <a:endParaRPr lang="de-DE" sz="1800" dirty="0"/>
        </a:p>
      </dgm:t>
    </dgm:pt>
    <dgm:pt modelId="{8B332C84-DA92-4F22-B1E2-13B7D8D532BE}" type="parTrans" cxnId="{467CE475-0FD1-4C23-AFEE-E423046A2DCA}">
      <dgm:prSet/>
      <dgm:spPr/>
      <dgm:t>
        <a:bodyPr/>
        <a:lstStyle/>
        <a:p>
          <a:endParaRPr lang="de-DE"/>
        </a:p>
      </dgm:t>
    </dgm:pt>
    <dgm:pt modelId="{13F1F880-8A57-4EA6-BB3C-517B69BE54F3}" type="sibTrans" cxnId="{467CE475-0FD1-4C23-AFEE-E423046A2DCA}">
      <dgm:prSet/>
      <dgm:spPr/>
      <dgm:t>
        <a:bodyPr/>
        <a:lstStyle/>
        <a:p>
          <a:endParaRPr lang="de-DE"/>
        </a:p>
      </dgm:t>
    </dgm:pt>
    <dgm:pt modelId="{EEA25331-CB01-48B6-B2D1-10E5C6A9C344}" type="pres">
      <dgm:prSet presAssocID="{F978CADA-6B50-40EC-8378-94C5F3C99A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2E14D2A-B1C4-4082-8043-26C17D4952ED}" type="pres">
      <dgm:prSet presAssocID="{F978CADA-6B50-40EC-8378-94C5F3C99A41}" presName="tSp" presStyleCnt="0"/>
      <dgm:spPr/>
    </dgm:pt>
    <dgm:pt modelId="{13D054F5-BB75-4367-AE64-486A04F7DF95}" type="pres">
      <dgm:prSet presAssocID="{F978CADA-6B50-40EC-8378-94C5F3C99A41}" presName="bSp" presStyleCnt="0"/>
      <dgm:spPr/>
    </dgm:pt>
    <dgm:pt modelId="{8503A754-FE1A-4165-9262-F1801F60F96A}" type="pres">
      <dgm:prSet presAssocID="{F978CADA-6B50-40EC-8378-94C5F3C99A41}" presName="process" presStyleCnt="0"/>
      <dgm:spPr/>
    </dgm:pt>
    <dgm:pt modelId="{5989973A-C1EB-4932-AF14-0F9B4DB6A00C}" type="pres">
      <dgm:prSet presAssocID="{8111D91D-2432-437C-997D-B22CE75ABAAB}" presName="composite1" presStyleCnt="0"/>
      <dgm:spPr/>
    </dgm:pt>
    <dgm:pt modelId="{F425BFD2-B2AB-4685-AB66-00E16C453B07}" type="pres">
      <dgm:prSet presAssocID="{8111D91D-2432-437C-997D-B22CE75ABAAB}" presName="dummyNode1" presStyleLbl="node1" presStyleIdx="0" presStyleCnt="4"/>
      <dgm:spPr/>
    </dgm:pt>
    <dgm:pt modelId="{E54A3069-F14A-4280-BA77-CD638A3FC792}" type="pres">
      <dgm:prSet presAssocID="{8111D91D-2432-437C-997D-B22CE75ABAAB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B892450-B4BD-426B-8E9F-545C8A5F5272}" type="pres">
      <dgm:prSet presAssocID="{8111D91D-2432-437C-997D-B22CE75ABAA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14B1F3-B14D-4AC1-9343-EDBE952056EA}" type="pres">
      <dgm:prSet presAssocID="{8111D91D-2432-437C-997D-B22CE75ABAAB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76DF543-6F2A-4714-9763-B93CA0CC9495}" type="pres">
      <dgm:prSet presAssocID="{8111D91D-2432-437C-997D-B22CE75ABAAB}" presName="connSite1" presStyleCnt="0"/>
      <dgm:spPr/>
    </dgm:pt>
    <dgm:pt modelId="{364F45D3-B1D9-4CA7-97C0-A86E99E785AC}" type="pres">
      <dgm:prSet presAssocID="{C6488AED-9374-4A92-A9EB-2AF76092890F}" presName="Name9" presStyleLbl="sibTrans2D1" presStyleIdx="0" presStyleCnt="3"/>
      <dgm:spPr/>
      <dgm:t>
        <a:bodyPr/>
        <a:lstStyle/>
        <a:p>
          <a:endParaRPr lang="de-DE"/>
        </a:p>
      </dgm:t>
    </dgm:pt>
    <dgm:pt modelId="{D43268DD-A3D1-4880-A8F3-2527FBB9887B}" type="pres">
      <dgm:prSet presAssocID="{1A854119-4EE1-4173-99C2-C14D2AC716D0}" presName="composite2" presStyleCnt="0"/>
      <dgm:spPr/>
    </dgm:pt>
    <dgm:pt modelId="{34B7E445-8720-41C1-9C8E-8F4EC6AB0BE4}" type="pres">
      <dgm:prSet presAssocID="{1A854119-4EE1-4173-99C2-C14D2AC716D0}" presName="dummyNode2" presStyleLbl="node1" presStyleIdx="0" presStyleCnt="4"/>
      <dgm:spPr/>
    </dgm:pt>
    <dgm:pt modelId="{484275E5-D8C7-455B-8A10-B1A69E049FF9}" type="pres">
      <dgm:prSet presAssocID="{1A854119-4EE1-4173-99C2-C14D2AC716D0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CAD651-5238-46FE-B827-273D0F4B788A}" type="pres">
      <dgm:prSet presAssocID="{1A854119-4EE1-4173-99C2-C14D2AC716D0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ABFC2AF-7E87-45F8-A2AE-440BFEF4BFAB}" type="pres">
      <dgm:prSet presAssocID="{1A854119-4EE1-4173-99C2-C14D2AC716D0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DE9B9FE-E1BD-4508-A488-C1F865DA1E33}" type="pres">
      <dgm:prSet presAssocID="{1A854119-4EE1-4173-99C2-C14D2AC716D0}" presName="connSite2" presStyleCnt="0"/>
      <dgm:spPr/>
    </dgm:pt>
    <dgm:pt modelId="{5FC84571-C06C-4C1B-9CF2-A26AB505D36E}" type="pres">
      <dgm:prSet presAssocID="{7A58D86B-0AE6-4A6C-BE00-234D1249EA78}" presName="Name18" presStyleLbl="sibTrans2D1" presStyleIdx="1" presStyleCnt="3"/>
      <dgm:spPr/>
      <dgm:t>
        <a:bodyPr/>
        <a:lstStyle/>
        <a:p>
          <a:endParaRPr lang="de-DE"/>
        </a:p>
      </dgm:t>
    </dgm:pt>
    <dgm:pt modelId="{A387E343-12E0-49E9-A5E2-D94BC00E8BDA}" type="pres">
      <dgm:prSet presAssocID="{BF35797B-367E-4B2E-A857-8840DB72B4BA}" presName="composite1" presStyleCnt="0"/>
      <dgm:spPr/>
    </dgm:pt>
    <dgm:pt modelId="{BCECF530-8574-48D9-882E-A2C7D84F08B9}" type="pres">
      <dgm:prSet presAssocID="{BF35797B-367E-4B2E-A857-8840DB72B4BA}" presName="dummyNode1" presStyleLbl="node1" presStyleIdx="1" presStyleCnt="4"/>
      <dgm:spPr/>
    </dgm:pt>
    <dgm:pt modelId="{DFF32F05-A5C0-4604-AB17-2B7F9149B181}" type="pres">
      <dgm:prSet presAssocID="{BF35797B-367E-4B2E-A857-8840DB72B4BA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340363E-E240-427F-BB86-D66B3A5B59A0}" type="pres">
      <dgm:prSet presAssocID="{BF35797B-367E-4B2E-A857-8840DB72B4BA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6979BB-8090-4B24-A23D-14D925376003}" type="pres">
      <dgm:prSet presAssocID="{BF35797B-367E-4B2E-A857-8840DB72B4BA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9661B5-E45C-43DF-8319-31DF9421A9AB}" type="pres">
      <dgm:prSet presAssocID="{BF35797B-367E-4B2E-A857-8840DB72B4BA}" presName="connSite1" presStyleCnt="0"/>
      <dgm:spPr/>
    </dgm:pt>
    <dgm:pt modelId="{70BE33AB-94F3-41EE-898D-04B3406E5DFF}" type="pres">
      <dgm:prSet presAssocID="{5259CA45-7FCC-4813-88D4-FB8865CE0CEE}" presName="Name9" presStyleLbl="sibTrans2D1" presStyleIdx="2" presStyleCnt="3"/>
      <dgm:spPr/>
      <dgm:t>
        <a:bodyPr/>
        <a:lstStyle/>
        <a:p>
          <a:endParaRPr lang="de-DE"/>
        </a:p>
      </dgm:t>
    </dgm:pt>
    <dgm:pt modelId="{CD9DE5EE-CDCE-46CE-8C98-1457CD621BA5}" type="pres">
      <dgm:prSet presAssocID="{118D569E-37EF-4990-8997-6CA3E9FB8F61}" presName="composite2" presStyleCnt="0"/>
      <dgm:spPr/>
    </dgm:pt>
    <dgm:pt modelId="{BB5CB7E0-4355-4E92-831D-52C104C8BA39}" type="pres">
      <dgm:prSet presAssocID="{118D569E-37EF-4990-8997-6CA3E9FB8F61}" presName="dummyNode2" presStyleLbl="node1" presStyleIdx="2" presStyleCnt="4"/>
      <dgm:spPr/>
    </dgm:pt>
    <dgm:pt modelId="{9A8C410C-3F42-4D10-BE42-B171BD887E74}" type="pres">
      <dgm:prSet presAssocID="{118D569E-37EF-4990-8997-6CA3E9FB8F61}" presName="childNode2" presStyleLbl="bgAcc1" presStyleIdx="3" presStyleCnt="4">
        <dgm:presLayoutVars>
          <dgm:bulletEnabled val="1"/>
        </dgm:presLayoutVars>
      </dgm:prSet>
      <dgm:spPr/>
    </dgm:pt>
    <dgm:pt modelId="{D2D3E1D7-6DEA-469C-A5C6-D510C1D16F7D}" type="pres">
      <dgm:prSet presAssocID="{118D569E-37EF-4990-8997-6CA3E9FB8F61}" presName="childNode2tx" presStyleLbl="bgAcc1" presStyleIdx="3" presStyleCnt="4">
        <dgm:presLayoutVars>
          <dgm:bulletEnabled val="1"/>
        </dgm:presLayoutVars>
      </dgm:prSet>
      <dgm:spPr/>
    </dgm:pt>
    <dgm:pt modelId="{5AF32374-51D0-46A4-90D2-8B076C7912D9}" type="pres">
      <dgm:prSet presAssocID="{118D569E-37EF-4990-8997-6CA3E9FB8F61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FFFC1E9-6707-4890-98C3-D39E76663F93}" type="pres">
      <dgm:prSet presAssocID="{118D569E-37EF-4990-8997-6CA3E9FB8F61}" presName="connSite2" presStyleCnt="0"/>
      <dgm:spPr/>
    </dgm:pt>
  </dgm:ptLst>
  <dgm:cxnLst>
    <dgm:cxn modelId="{0DBDF9BA-8F03-47F2-8B63-181A7A6C6615}" srcId="{BF35797B-367E-4B2E-A857-8840DB72B4BA}" destId="{CF1D430F-33AD-4F89-9A6F-2622E85AA2C2}" srcOrd="0" destOrd="0" parTransId="{7369C8E2-0116-4CC6-9CB7-9CD1FE0029B6}" sibTransId="{1AE25953-F49D-42BA-9DBA-47966DBC4CB7}"/>
    <dgm:cxn modelId="{467CE475-0FD1-4C23-AFEE-E423046A2DCA}" srcId="{F978CADA-6B50-40EC-8378-94C5F3C99A41}" destId="{118D569E-37EF-4990-8997-6CA3E9FB8F61}" srcOrd="3" destOrd="0" parTransId="{8B332C84-DA92-4F22-B1E2-13B7D8D532BE}" sibTransId="{13F1F880-8A57-4EA6-BB3C-517B69BE54F3}"/>
    <dgm:cxn modelId="{F8104F54-9D50-412E-84E9-8FB8BC596BBF}" srcId="{F978CADA-6B50-40EC-8378-94C5F3C99A41}" destId="{BF35797B-367E-4B2E-A857-8840DB72B4BA}" srcOrd="2" destOrd="0" parTransId="{B278901A-484B-451B-ABE2-26E51E5BDC04}" sibTransId="{5259CA45-7FCC-4813-88D4-FB8865CE0CEE}"/>
    <dgm:cxn modelId="{5A6B3629-47CF-4C6B-AD06-72D94C8D74AD}" srcId="{1A854119-4EE1-4173-99C2-C14D2AC716D0}" destId="{C0787C54-B6FB-4600-A357-DB0F121AD38B}" srcOrd="0" destOrd="0" parTransId="{D0CCE9A9-45BF-4AAB-85B1-C739812B405C}" sibTransId="{8A5ECEB5-BB8E-416D-8833-8F7636887091}"/>
    <dgm:cxn modelId="{DFAF27E3-F5FD-413D-8019-8546A7380BDA}" type="presOf" srcId="{118D569E-37EF-4990-8997-6CA3E9FB8F61}" destId="{5AF32374-51D0-46A4-90D2-8B076C7912D9}" srcOrd="0" destOrd="0" presId="urn:microsoft.com/office/officeart/2005/8/layout/hProcess4"/>
    <dgm:cxn modelId="{0080CA75-7DE9-4612-B031-98713F3B5818}" type="presOf" srcId="{C0787C54-B6FB-4600-A357-DB0F121AD38B}" destId="{0ACAD651-5238-46FE-B827-273D0F4B788A}" srcOrd="1" destOrd="0" presId="urn:microsoft.com/office/officeart/2005/8/layout/hProcess4"/>
    <dgm:cxn modelId="{C0687517-54AD-4D90-8586-7BD50C9E5E2C}" type="presOf" srcId="{1A854119-4EE1-4173-99C2-C14D2AC716D0}" destId="{AABFC2AF-7E87-45F8-A2AE-440BFEF4BFAB}" srcOrd="0" destOrd="0" presId="urn:microsoft.com/office/officeart/2005/8/layout/hProcess4"/>
    <dgm:cxn modelId="{AF365EE9-7312-4543-BD17-EBF7B84EB377}" type="presOf" srcId="{C6488AED-9374-4A92-A9EB-2AF76092890F}" destId="{364F45D3-B1D9-4CA7-97C0-A86E99E785AC}" srcOrd="0" destOrd="0" presId="urn:microsoft.com/office/officeart/2005/8/layout/hProcess4"/>
    <dgm:cxn modelId="{36259145-E94B-4DBF-A9AA-8918DCB7B495}" srcId="{8111D91D-2432-437C-997D-B22CE75ABAAB}" destId="{0904C7E2-4BC4-47CD-9A6D-C2F7FAD58F9B}" srcOrd="0" destOrd="0" parTransId="{75BCB326-2C93-49B6-9BBA-330AEE92BF66}" sibTransId="{B1E4E42B-1220-40D5-8F12-9EFD137C3485}"/>
    <dgm:cxn modelId="{4CF126E4-8D6D-489A-9B17-053720ED5B49}" srcId="{F978CADA-6B50-40EC-8378-94C5F3C99A41}" destId="{1A854119-4EE1-4173-99C2-C14D2AC716D0}" srcOrd="1" destOrd="0" parTransId="{E39D26A5-004E-475A-AD4C-4C61B5533FA3}" sibTransId="{7A58D86B-0AE6-4A6C-BE00-234D1249EA78}"/>
    <dgm:cxn modelId="{FB139F1D-C27A-4844-9545-8D31A30CE050}" type="presOf" srcId="{0904C7E2-4BC4-47CD-9A6D-C2F7FAD58F9B}" destId="{E54A3069-F14A-4280-BA77-CD638A3FC792}" srcOrd="0" destOrd="0" presId="urn:microsoft.com/office/officeart/2005/8/layout/hProcess4"/>
    <dgm:cxn modelId="{59B47756-F90A-4B8C-9000-3602721A878E}" type="presOf" srcId="{C0787C54-B6FB-4600-A357-DB0F121AD38B}" destId="{484275E5-D8C7-455B-8A10-B1A69E049FF9}" srcOrd="0" destOrd="0" presId="urn:microsoft.com/office/officeart/2005/8/layout/hProcess4"/>
    <dgm:cxn modelId="{DD4848FE-8CE4-4A72-AECB-24182F463CF6}" type="presOf" srcId="{CF1D430F-33AD-4F89-9A6F-2622E85AA2C2}" destId="{DFF32F05-A5C0-4604-AB17-2B7F9149B181}" srcOrd="0" destOrd="0" presId="urn:microsoft.com/office/officeart/2005/8/layout/hProcess4"/>
    <dgm:cxn modelId="{941AB8EE-8851-4F24-A356-9D86EF0B521D}" type="presOf" srcId="{5259CA45-7FCC-4813-88D4-FB8865CE0CEE}" destId="{70BE33AB-94F3-41EE-898D-04B3406E5DFF}" srcOrd="0" destOrd="0" presId="urn:microsoft.com/office/officeart/2005/8/layout/hProcess4"/>
    <dgm:cxn modelId="{4DD72D28-1695-4817-A9EE-7BEC185509EF}" type="presOf" srcId="{BF35797B-367E-4B2E-A857-8840DB72B4BA}" destId="{D76979BB-8090-4B24-A23D-14D925376003}" srcOrd="0" destOrd="0" presId="urn:microsoft.com/office/officeart/2005/8/layout/hProcess4"/>
    <dgm:cxn modelId="{3EBFFD3D-2325-4762-A0F9-B608B9C5F5E9}" type="presOf" srcId="{8111D91D-2432-437C-997D-B22CE75ABAAB}" destId="{3B14B1F3-B14D-4AC1-9343-EDBE952056EA}" srcOrd="0" destOrd="0" presId="urn:microsoft.com/office/officeart/2005/8/layout/hProcess4"/>
    <dgm:cxn modelId="{54EEF19B-F665-4811-93E7-F632928A2805}" type="presOf" srcId="{CF1D430F-33AD-4F89-9A6F-2622E85AA2C2}" destId="{0340363E-E240-427F-BB86-D66B3A5B59A0}" srcOrd="1" destOrd="0" presId="urn:microsoft.com/office/officeart/2005/8/layout/hProcess4"/>
    <dgm:cxn modelId="{790846A3-9AB5-414F-9AE5-409FA378232C}" type="presOf" srcId="{0904C7E2-4BC4-47CD-9A6D-C2F7FAD58F9B}" destId="{5B892450-B4BD-426B-8E9F-545C8A5F5272}" srcOrd="1" destOrd="0" presId="urn:microsoft.com/office/officeart/2005/8/layout/hProcess4"/>
    <dgm:cxn modelId="{11986755-14A3-4543-A572-59B76B8B3FFC}" type="presOf" srcId="{F978CADA-6B50-40EC-8378-94C5F3C99A41}" destId="{EEA25331-CB01-48B6-B2D1-10E5C6A9C344}" srcOrd="0" destOrd="0" presId="urn:microsoft.com/office/officeart/2005/8/layout/hProcess4"/>
    <dgm:cxn modelId="{ECCFC04C-FA36-464C-97D3-E411B9808092}" type="presOf" srcId="{7A58D86B-0AE6-4A6C-BE00-234D1249EA78}" destId="{5FC84571-C06C-4C1B-9CF2-A26AB505D36E}" srcOrd="0" destOrd="0" presId="urn:microsoft.com/office/officeart/2005/8/layout/hProcess4"/>
    <dgm:cxn modelId="{8A52C63E-EA08-413C-BA9C-12BF583B5CA2}" srcId="{F978CADA-6B50-40EC-8378-94C5F3C99A41}" destId="{8111D91D-2432-437C-997D-B22CE75ABAAB}" srcOrd="0" destOrd="0" parTransId="{F386E6E9-CA69-4224-94B9-F1652A496668}" sibTransId="{C6488AED-9374-4A92-A9EB-2AF76092890F}"/>
    <dgm:cxn modelId="{A5CBAFB8-0CB6-4E77-B530-C99873D00233}" type="presParOf" srcId="{EEA25331-CB01-48B6-B2D1-10E5C6A9C344}" destId="{C2E14D2A-B1C4-4082-8043-26C17D4952ED}" srcOrd="0" destOrd="0" presId="urn:microsoft.com/office/officeart/2005/8/layout/hProcess4"/>
    <dgm:cxn modelId="{94CFA2B0-13DE-4088-B2F0-BE2E4914D0A0}" type="presParOf" srcId="{EEA25331-CB01-48B6-B2D1-10E5C6A9C344}" destId="{13D054F5-BB75-4367-AE64-486A04F7DF95}" srcOrd="1" destOrd="0" presId="urn:microsoft.com/office/officeart/2005/8/layout/hProcess4"/>
    <dgm:cxn modelId="{5D4750C6-B9FB-4144-943E-5B456A130494}" type="presParOf" srcId="{EEA25331-CB01-48B6-B2D1-10E5C6A9C344}" destId="{8503A754-FE1A-4165-9262-F1801F60F96A}" srcOrd="2" destOrd="0" presId="urn:microsoft.com/office/officeart/2005/8/layout/hProcess4"/>
    <dgm:cxn modelId="{B899642A-2332-4EA6-A0D1-782706449242}" type="presParOf" srcId="{8503A754-FE1A-4165-9262-F1801F60F96A}" destId="{5989973A-C1EB-4932-AF14-0F9B4DB6A00C}" srcOrd="0" destOrd="0" presId="urn:microsoft.com/office/officeart/2005/8/layout/hProcess4"/>
    <dgm:cxn modelId="{0C28487C-9C35-4DFF-9A4E-498752D48848}" type="presParOf" srcId="{5989973A-C1EB-4932-AF14-0F9B4DB6A00C}" destId="{F425BFD2-B2AB-4685-AB66-00E16C453B07}" srcOrd="0" destOrd="0" presId="urn:microsoft.com/office/officeart/2005/8/layout/hProcess4"/>
    <dgm:cxn modelId="{36B2C365-65FB-43A9-8EAA-C4B0681B13D0}" type="presParOf" srcId="{5989973A-C1EB-4932-AF14-0F9B4DB6A00C}" destId="{E54A3069-F14A-4280-BA77-CD638A3FC792}" srcOrd="1" destOrd="0" presId="urn:microsoft.com/office/officeart/2005/8/layout/hProcess4"/>
    <dgm:cxn modelId="{5395B169-5183-47DE-AE49-F66F4CC9C62C}" type="presParOf" srcId="{5989973A-C1EB-4932-AF14-0F9B4DB6A00C}" destId="{5B892450-B4BD-426B-8E9F-545C8A5F5272}" srcOrd="2" destOrd="0" presId="urn:microsoft.com/office/officeart/2005/8/layout/hProcess4"/>
    <dgm:cxn modelId="{434F247B-A214-4E61-BED1-6BE50ABA78FC}" type="presParOf" srcId="{5989973A-C1EB-4932-AF14-0F9B4DB6A00C}" destId="{3B14B1F3-B14D-4AC1-9343-EDBE952056EA}" srcOrd="3" destOrd="0" presId="urn:microsoft.com/office/officeart/2005/8/layout/hProcess4"/>
    <dgm:cxn modelId="{C2E68B4B-4C15-4959-B8E6-C66BA99D1974}" type="presParOf" srcId="{5989973A-C1EB-4932-AF14-0F9B4DB6A00C}" destId="{E76DF543-6F2A-4714-9763-B93CA0CC9495}" srcOrd="4" destOrd="0" presId="urn:microsoft.com/office/officeart/2005/8/layout/hProcess4"/>
    <dgm:cxn modelId="{9FB6E7DB-A967-4257-940E-D20932E31BCD}" type="presParOf" srcId="{8503A754-FE1A-4165-9262-F1801F60F96A}" destId="{364F45D3-B1D9-4CA7-97C0-A86E99E785AC}" srcOrd="1" destOrd="0" presId="urn:microsoft.com/office/officeart/2005/8/layout/hProcess4"/>
    <dgm:cxn modelId="{A39B6D4A-52ED-4E6F-8BD6-8A3404C31CDF}" type="presParOf" srcId="{8503A754-FE1A-4165-9262-F1801F60F96A}" destId="{D43268DD-A3D1-4880-A8F3-2527FBB9887B}" srcOrd="2" destOrd="0" presId="urn:microsoft.com/office/officeart/2005/8/layout/hProcess4"/>
    <dgm:cxn modelId="{E401F8B2-D8F4-41B2-8091-3738A4EF1F69}" type="presParOf" srcId="{D43268DD-A3D1-4880-A8F3-2527FBB9887B}" destId="{34B7E445-8720-41C1-9C8E-8F4EC6AB0BE4}" srcOrd="0" destOrd="0" presId="urn:microsoft.com/office/officeart/2005/8/layout/hProcess4"/>
    <dgm:cxn modelId="{D9FDBDEB-F3B9-43D5-96DC-3176F09D2C15}" type="presParOf" srcId="{D43268DD-A3D1-4880-A8F3-2527FBB9887B}" destId="{484275E5-D8C7-455B-8A10-B1A69E049FF9}" srcOrd="1" destOrd="0" presId="urn:microsoft.com/office/officeart/2005/8/layout/hProcess4"/>
    <dgm:cxn modelId="{8914734C-44C4-49E1-8210-2A7601650236}" type="presParOf" srcId="{D43268DD-A3D1-4880-A8F3-2527FBB9887B}" destId="{0ACAD651-5238-46FE-B827-273D0F4B788A}" srcOrd="2" destOrd="0" presId="urn:microsoft.com/office/officeart/2005/8/layout/hProcess4"/>
    <dgm:cxn modelId="{AB06815E-3CBA-4C22-877D-F20507DA5777}" type="presParOf" srcId="{D43268DD-A3D1-4880-A8F3-2527FBB9887B}" destId="{AABFC2AF-7E87-45F8-A2AE-440BFEF4BFAB}" srcOrd="3" destOrd="0" presId="urn:microsoft.com/office/officeart/2005/8/layout/hProcess4"/>
    <dgm:cxn modelId="{4E4EC7C2-AC34-49FB-AD4F-EEEE5E9A44CA}" type="presParOf" srcId="{D43268DD-A3D1-4880-A8F3-2527FBB9887B}" destId="{2DE9B9FE-E1BD-4508-A488-C1F865DA1E33}" srcOrd="4" destOrd="0" presId="urn:microsoft.com/office/officeart/2005/8/layout/hProcess4"/>
    <dgm:cxn modelId="{368C35D2-AA9B-4593-99E5-ABDBDF28B73A}" type="presParOf" srcId="{8503A754-FE1A-4165-9262-F1801F60F96A}" destId="{5FC84571-C06C-4C1B-9CF2-A26AB505D36E}" srcOrd="3" destOrd="0" presId="urn:microsoft.com/office/officeart/2005/8/layout/hProcess4"/>
    <dgm:cxn modelId="{50849187-2A55-49B5-B621-CD85635D8FE6}" type="presParOf" srcId="{8503A754-FE1A-4165-9262-F1801F60F96A}" destId="{A387E343-12E0-49E9-A5E2-D94BC00E8BDA}" srcOrd="4" destOrd="0" presId="urn:microsoft.com/office/officeart/2005/8/layout/hProcess4"/>
    <dgm:cxn modelId="{290F985D-59BC-4F0E-BF8A-8826587302F2}" type="presParOf" srcId="{A387E343-12E0-49E9-A5E2-D94BC00E8BDA}" destId="{BCECF530-8574-48D9-882E-A2C7D84F08B9}" srcOrd="0" destOrd="0" presId="urn:microsoft.com/office/officeart/2005/8/layout/hProcess4"/>
    <dgm:cxn modelId="{82E8C406-DCDB-49DA-82F8-9025351175A3}" type="presParOf" srcId="{A387E343-12E0-49E9-A5E2-D94BC00E8BDA}" destId="{DFF32F05-A5C0-4604-AB17-2B7F9149B181}" srcOrd="1" destOrd="0" presId="urn:microsoft.com/office/officeart/2005/8/layout/hProcess4"/>
    <dgm:cxn modelId="{CC63447D-7A88-4D63-8C77-B9FB7741664A}" type="presParOf" srcId="{A387E343-12E0-49E9-A5E2-D94BC00E8BDA}" destId="{0340363E-E240-427F-BB86-D66B3A5B59A0}" srcOrd="2" destOrd="0" presId="urn:microsoft.com/office/officeart/2005/8/layout/hProcess4"/>
    <dgm:cxn modelId="{E11623AB-1832-4AC5-9383-D81D502C7507}" type="presParOf" srcId="{A387E343-12E0-49E9-A5E2-D94BC00E8BDA}" destId="{D76979BB-8090-4B24-A23D-14D925376003}" srcOrd="3" destOrd="0" presId="urn:microsoft.com/office/officeart/2005/8/layout/hProcess4"/>
    <dgm:cxn modelId="{611A3BC1-E34B-4A55-A2D7-AED1C554FD7D}" type="presParOf" srcId="{A387E343-12E0-49E9-A5E2-D94BC00E8BDA}" destId="{EB9661B5-E45C-43DF-8319-31DF9421A9AB}" srcOrd="4" destOrd="0" presId="urn:microsoft.com/office/officeart/2005/8/layout/hProcess4"/>
    <dgm:cxn modelId="{126A9D05-45B3-4101-BEA8-83546218FB1F}" type="presParOf" srcId="{8503A754-FE1A-4165-9262-F1801F60F96A}" destId="{70BE33AB-94F3-41EE-898D-04B3406E5DFF}" srcOrd="5" destOrd="0" presId="urn:microsoft.com/office/officeart/2005/8/layout/hProcess4"/>
    <dgm:cxn modelId="{E6B0E859-EE5A-47BC-9A2E-066114801870}" type="presParOf" srcId="{8503A754-FE1A-4165-9262-F1801F60F96A}" destId="{CD9DE5EE-CDCE-46CE-8C98-1457CD621BA5}" srcOrd="6" destOrd="0" presId="urn:microsoft.com/office/officeart/2005/8/layout/hProcess4"/>
    <dgm:cxn modelId="{543F3317-862F-47CC-AC29-4CC6F264A1DD}" type="presParOf" srcId="{CD9DE5EE-CDCE-46CE-8C98-1457CD621BA5}" destId="{BB5CB7E0-4355-4E92-831D-52C104C8BA39}" srcOrd="0" destOrd="0" presId="urn:microsoft.com/office/officeart/2005/8/layout/hProcess4"/>
    <dgm:cxn modelId="{F592026B-E323-4C3C-A00C-9464B840D95D}" type="presParOf" srcId="{CD9DE5EE-CDCE-46CE-8C98-1457CD621BA5}" destId="{9A8C410C-3F42-4D10-BE42-B171BD887E74}" srcOrd="1" destOrd="0" presId="urn:microsoft.com/office/officeart/2005/8/layout/hProcess4"/>
    <dgm:cxn modelId="{D5367665-075C-468A-80FF-0B59BB756E4F}" type="presParOf" srcId="{CD9DE5EE-CDCE-46CE-8C98-1457CD621BA5}" destId="{D2D3E1D7-6DEA-469C-A5C6-D510C1D16F7D}" srcOrd="2" destOrd="0" presId="urn:microsoft.com/office/officeart/2005/8/layout/hProcess4"/>
    <dgm:cxn modelId="{97E7260F-C1AB-4A30-A485-F71A1333BD44}" type="presParOf" srcId="{CD9DE5EE-CDCE-46CE-8C98-1457CD621BA5}" destId="{5AF32374-51D0-46A4-90D2-8B076C7912D9}" srcOrd="3" destOrd="0" presId="urn:microsoft.com/office/officeart/2005/8/layout/hProcess4"/>
    <dgm:cxn modelId="{2F77F5B8-F47B-47B7-9D98-E5FC92B57405}" type="presParOf" srcId="{CD9DE5EE-CDCE-46CE-8C98-1457CD621BA5}" destId="{DFFFC1E9-6707-4890-98C3-D39E76663F9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3069-F14A-4280-BA77-CD638A3FC792}">
      <dsp:nvSpPr>
        <dsp:cNvPr id="0" name=""/>
        <dsp:cNvSpPr/>
      </dsp:nvSpPr>
      <dsp:spPr>
        <a:xfrm>
          <a:off x="4688" y="1339828"/>
          <a:ext cx="2192319" cy="18082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6500" kern="1200" dirty="0"/>
        </a:p>
      </dsp:txBody>
      <dsp:txXfrm>
        <a:off x="46300" y="1381440"/>
        <a:ext cx="2109095" cy="1337508"/>
      </dsp:txXfrm>
    </dsp:sp>
    <dsp:sp modelId="{364F45D3-B1D9-4CA7-97C0-A86E99E785AC}">
      <dsp:nvSpPr>
        <dsp:cNvPr id="0" name=""/>
        <dsp:cNvSpPr/>
      </dsp:nvSpPr>
      <dsp:spPr>
        <a:xfrm>
          <a:off x="1208209" y="1668107"/>
          <a:ext cx="2568966" cy="2568966"/>
        </a:xfrm>
        <a:prstGeom prst="leftCircularArrow">
          <a:avLst>
            <a:gd name="adj1" fmla="val 3739"/>
            <a:gd name="adj2" fmla="val 466580"/>
            <a:gd name="adj3" fmla="val 2242091"/>
            <a:gd name="adj4" fmla="val 9024489"/>
            <a:gd name="adj5" fmla="val 436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14B1F3-B14D-4AC1-9343-EDBE952056EA}">
      <dsp:nvSpPr>
        <dsp:cNvPr id="0" name=""/>
        <dsp:cNvSpPr/>
      </dsp:nvSpPr>
      <dsp:spPr>
        <a:xfrm>
          <a:off x="491870" y="2760561"/>
          <a:ext cx="1948728" cy="7749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Cyber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threat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knowledge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graph</a:t>
          </a:r>
          <a:endParaRPr lang="de-DE" sz="1800" kern="1200" dirty="0"/>
        </a:p>
      </dsp:txBody>
      <dsp:txXfrm>
        <a:off x="514567" y="2783258"/>
        <a:ext cx="1903334" cy="729551"/>
      </dsp:txXfrm>
    </dsp:sp>
    <dsp:sp modelId="{484275E5-D8C7-455B-8A10-B1A69E049FF9}">
      <dsp:nvSpPr>
        <dsp:cNvPr id="0" name=""/>
        <dsp:cNvSpPr/>
      </dsp:nvSpPr>
      <dsp:spPr>
        <a:xfrm>
          <a:off x="2897992" y="1339828"/>
          <a:ext cx="2192319" cy="18082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6500" kern="1200" dirty="0"/>
        </a:p>
      </dsp:txBody>
      <dsp:txXfrm>
        <a:off x="2939604" y="1768912"/>
        <a:ext cx="2109095" cy="1337508"/>
      </dsp:txXfrm>
    </dsp:sp>
    <dsp:sp modelId="{5FC84571-C06C-4C1B-9CF2-A26AB505D36E}">
      <dsp:nvSpPr>
        <dsp:cNvPr id="0" name=""/>
        <dsp:cNvSpPr/>
      </dsp:nvSpPr>
      <dsp:spPr>
        <a:xfrm>
          <a:off x="4083244" y="179890"/>
          <a:ext cx="2849095" cy="2849095"/>
        </a:xfrm>
        <a:prstGeom prst="circularArrow">
          <a:avLst>
            <a:gd name="adj1" fmla="val 3371"/>
            <a:gd name="adj2" fmla="val 417026"/>
            <a:gd name="adj3" fmla="val 19407464"/>
            <a:gd name="adj4" fmla="val 12575511"/>
            <a:gd name="adj5" fmla="val 3933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FC2AF-7E87-45F8-A2AE-440BFEF4BFAB}">
      <dsp:nvSpPr>
        <dsp:cNvPr id="0" name=""/>
        <dsp:cNvSpPr/>
      </dsp:nvSpPr>
      <dsp:spPr>
        <a:xfrm>
          <a:off x="3385174" y="952355"/>
          <a:ext cx="1948728" cy="7749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Generating </a:t>
          </a:r>
          <a:r>
            <a:rPr lang="de-DE" sz="1800" kern="1200" dirty="0" err="1" smtClean="0"/>
            <a:t>test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and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training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dataset</a:t>
          </a:r>
          <a:endParaRPr lang="de-DE" sz="1800" kern="1200" dirty="0"/>
        </a:p>
      </dsp:txBody>
      <dsp:txXfrm>
        <a:off x="3407871" y="975052"/>
        <a:ext cx="1903334" cy="729551"/>
      </dsp:txXfrm>
    </dsp:sp>
    <dsp:sp modelId="{DFF32F05-A5C0-4604-AB17-2B7F9149B181}">
      <dsp:nvSpPr>
        <dsp:cNvPr id="0" name=""/>
        <dsp:cNvSpPr/>
      </dsp:nvSpPr>
      <dsp:spPr>
        <a:xfrm>
          <a:off x="5791296" y="1339828"/>
          <a:ext cx="2192319" cy="18082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6500" kern="1200" dirty="0"/>
        </a:p>
      </dsp:txBody>
      <dsp:txXfrm>
        <a:off x="5832908" y="1381440"/>
        <a:ext cx="2109095" cy="1337508"/>
      </dsp:txXfrm>
    </dsp:sp>
    <dsp:sp modelId="{70BE33AB-94F3-41EE-898D-04B3406E5DFF}">
      <dsp:nvSpPr>
        <dsp:cNvPr id="0" name=""/>
        <dsp:cNvSpPr/>
      </dsp:nvSpPr>
      <dsp:spPr>
        <a:xfrm>
          <a:off x="6994817" y="1668107"/>
          <a:ext cx="2568966" cy="2568966"/>
        </a:xfrm>
        <a:prstGeom prst="leftCircularArrow">
          <a:avLst>
            <a:gd name="adj1" fmla="val 3739"/>
            <a:gd name="adj2" fmla="val 466580"/>
            <a:gd name="adj3" fmla="val 2242091"/>
            <a:gd name="adj4" fmla="val 9024489"/>
            <a:gd name="adj5" fmla="val 4362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979BB-8090-4B24-A23D-14D925376003}">
      <dsp:nvSpPr>
        <dsp:cNvPr id="0" name=""/>
        <dsp:cNvSpPr/>
      </dsp:nvSpPr>
      <dsp:spPr>
        <a:xfrm>
          <a:off x="6278478" y="2760561"/>
          <a:ext cx="1948728" cy="7749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Attack</a:t>
          </a:r>
          <a:r>
            <a:rPr lang="de-DE" sz="1800" kern="1200" dirty="0" smtClean="0"/>
            <a:t> Forecast </a:t>
          </a:r>
          <a:r>
            <a:rPr lang="de-DE" sz="1800" kern="1200" dirty="0" err="1" smtClean="0"/>
            <a:t>and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Prediction</a:t>
          </a:r>
          <a:endParaRPr lang="de-DE" sz="1800" kern="1200" dirty="0"/>
        </a:p>
      </dsp:txBody>
      <dsp:txXfrm>
        <a:off x="6301175" y="2783258"/>
        <a:ext cx="1903334" cy="729551"/>
      </dsp:txXfrm>
    </dsp:sp>
    <dsp:sp modelId="{9A8C410C-3F42-4D10-BE42-B171BD887E74}">
      <dsp:nvSpPr>
        <dsp:cNvPr id="0" name=""/>
        <dsp:cNvSpPr/>
      </dsp:nvSpPr>
      <dsp:spPr>
        <a:xfrm>
          <a:off x="8684600" y="1339828"/>
          <a:ext cx="2192319" cy="1808205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F32374-51D0-46A4-90D2-8B076C7912D9}">
      <dsp:nvSpPr>
        <dsp:cNvPr id="0" name=""/>
        <dsp:cNvSpPr/>
      </dsp:nvSpPr>
      <dsp:spPr>
        <a:xfrm>
          <a:off x="9171783" y="952355"/>
          <a:ext cx="1948728" cy="7749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Evaluation</a:t>
          </a:r>
          <a:endParaRPr lang="de-DE" sz="1800" kern="1200" dirty="0"/>
        </a:p>
      </dsp:txBody>
      <dsp:txXfrm>
        <a:off x="9194480" y="975052"/>
        <a:ext cx="1903334" cy="729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0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4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2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189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levels</a:t>
            </a:r>
            <a:r>
              <a:rPr lang="de-DE" dirty="0" smtClean="0"/>
              <a:t> of cyber-</a:t>
            </a:r>
            <a:r>
              <a:rPr lang="de-DE" dirty="0" err="1" smtClean="0"/>
              <a:t>situational</a:t>
            </a:r>
            <a:r>
              <a:rPr lang="de-DE" dirty="0" smtClean="0"/>
              <a:t> </a:t>
            </a:r>
            <a:r>
              <a:rPr lang="de-DE" dirty="0" err="1" smtClean="0"/>
              <a:t>awareness</a:t>
            </a:r>
            <a:endParaRPr lang="de-DE" dirty="0" smtClean="0"/>
          </a:p>
          <a:p>
            <a:pPr lvl="1"/>
            <a:r>
              <a:rPr lang="de-DE" dirty="0" smtClean="0"/>
              <a:t>Monitoring of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intrusion</a:t>
            </a:r>
            <a:r>
              <a:rPr lang="de-DE" dirty="0" smtClean="0"/>
              <a:t> </a:t>
            </a:r>
            <a:r>
              <a:rPr lang="de-DE" dirty="0" err="1" smtClean="0"/>
              <a:t>detection</a:t>
            </a:r>
            <a:endParaRPr lang="de-DE" dirty="0" smtClean="0"/>
          </a:p>
          <a:p>
            <a:pPr lvl="1"/>
            <a:r>
              <a:rPr lang="de-DE" dirty="0" smtClean="0"/>
              <a:t>Understanding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implications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cyber</a:t>
            </a:r>
            <a:r>
              <a:rPr lang="de-DE" dirty="0" smtClean="0"/>
              <a:t> </a:t>
            </a:r>
            <a:r>
              <a:rPr lang="de-DE" dirty="0" err="1" smtClean="0"/>
              <a:t>security</a:t>
            </a:r>
            <a:endParaRPr lang="de-DE" dirty="0" smtClean="0"/>
          </a:p>
          <a:p>
            <a:pPr lvl="1"/>
            <a:r>
              <a:rPr lang="de-DE" dirty="0" err="1" smtClean="0"/>
              <a:t>Projecting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predicting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developments</a:t>
            </a:r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pPr lvl="0"/>
            <a:r>
              <a:rPr lang="de-DE" dirty="0" err="1" smtClean="0"/>
              <a:t>E</a:t>
            </a:r>
            <a:r>
              <a:rPr lang="de-DE" baseline="0" dirty="0" err="1" smtClean="0"/>
              <a:t>xperienced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rare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there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scarcer</a:t>
            </a:r>
            <a:r>
              <a:rPr lang="de-DE" baseline="0" dirty="0" smtClean="0"/>
              <a:t> </a:t>
            </a:r>
            <a:r>
              <a:rPr lang="de-DE" baseline="0" dirty="0" smtClean="0">
                <a:sym typeface="Wingdings" panose="05000000000000000000" pitchFamily="2" charset="2"/>
              </a:rPr>
              <a:t> </a:t>
            </a:r>
            <a:r>
              <a:rPr lang="de-DE" baseline="0" dirty="0" err="1" smtClean="0">
                <a:sym typeface="Wingdings" panose="05000000000000000000" pitchFamily="2" charset="2"/>
              </a:rPr>
              <a:t>automation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is</a:t>
            </a:r>
            <a:r>
              <a:rPr lang="de-DE" baseline="0" dirty="0" smtClean="0">
                <a:sym typeface="Wingdings" panose="05000000000000000000" pitchFamily="2" charset="2"/>
              </a:rPr>
              <a:t> a </a:t>
            </a:r>
            <a:r>
              <a:rPr lang="de-DE" baseline="0" dirty="0" err="1" smtClean="0">
                <a:sym typeface="Wingdings" panose="05000000000000000000" pitchFamily="2" charset="2"/>
              </a:rPr>
              <a:t>significant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contributor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to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decreasng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the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attackers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first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mover</a:t>
            </a:r>
            <a:r>
              <a:rPr lang="de-DE" baseline="0" dirty="0" smtClean="0">
                <a:sym typeface="Wingdings" panose="05000000000000000000" pitchFamily="2" charset="2"/>
              </a:rPr>
              <a:t> </a:t>
            </a:r>
            <a:r>
              <a:rPr lang="de-DE" baseline="0" dirty="0" err="1" smtClean="0">
                <a:sym typeface="Wingdings" panose="05000000000000000000" pitchFamily="2" charset="2"/>
              </a:rPr>
              <a:t>advantage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40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>
                <a:cs typeface="Calibri" panose="020F0502020204030204" pitchFamily="34" charset="0"/>
              </a:rPr>
              <a:t>Information </a:t>
            </a:r>
            <a:r>
              <a:rPr lang="de-DE" sz="900" dirty="0" err="1">
                <a:cs typeface="Calibri" panose="020F0502020204030204" pitchFamily="34" charset="0"/>
              </a:rPr>
              <a:t>extracted</a:t>
            </a:r>
            <a:r>
              <a:rPr lang="de-DE" sz="900" dirty="0">
                <a:cs typeface="Calibri" panose="020F0502020204030204" pitchFamily="34" charset="0"/>
              </a:rPr>
              <a:t> </a:t>
            </a:r>
            <a:r>
              <a:rPr lang="de-DE" sz="900" dirty="0" err="1">
                <a:cs typeface="Calibri" panose="020F0502020204030204" pitchFamily="34" charset="0"/>
              </a:rPr>
              <a:t>from</a:t>
            </a:r>
            <a:r>
              <a:rPr lang="de-DE" sz="900" dirty="0">
                <a:cs typeface="Calibri" panose="020F0502020204030204" pitchFamily="34" charset="0"/>
              </a:rPr>
              <a:t> CTI </a:t>
            </a:r>
            <a:r>
              <a:rPr lang="de-DE" sz="900" dirty="0" err="1">
                <a:cs typeface="Calibri" panose="020F0502020204030204" pitchFamily="34" charset="0"/>
              </a:rPr>
              <a:t>improves</a:t>
            </a:r>
            <a:r>
              <a:rPr lang="de-DE" sz="900" dirty="0">
                <a:cs typeface="Calibri" panose="020F0502020204030204" pitchFamily="34" charset="0"/>
              </a:rPr>
              <a:t> </a:t>
            </a:r>
            <a:r>
              <a:rPr lang="de-DE" sz="900" dirty="0" err="1">
                <a:cs typeface="Calibri" panose="020F0502020204030204" pitchFamily="34" charset="0"/>
              </a:rPr>
              <a:t>the</a:t>
            </a:r>
            <a:r>
              <a:rPr lang="de-DE" sz="900" dirty="0">
                <a:cs typeface="Calibri" panose="020F0502020204030204" pitchFamily="34" charset="0"/>
              </a:rPr>
              <a:t> </a:t>
            </a:r>
            <a:r>
              <a:rPr lang="de-DE" sz="900" dirty="0" err="1">
                <a:cs typeface="Calibri" panose="020F0502020204030204" pitchFamily="34" charset="0"/>
              </a:rPr>
              <a:t>analyst‘s</a:t>
            </a:r>
            <a:r>
              <a:rPr lang="de-DE" sz="900" dirty="0">
                <a:cs typeface="Calibri" panose="020F0502020204030204" pitchFamily="34" charset="0"/>
              </a:rPr>
              <a:t> </a:t>
            </a:r>
            <a:r>
              <a:rPr lang="de-DE" sz="900" b="1" dirty="0" err="1">
                <a:cs typeface="Calibri" panose="020F0502020204030204" pitchFamily="34" charset="0"/>
              </a:rPr>
              <a:t>ability</a:t>
            </a:r>
            <a:r>
              <a:rPr lang="de-DE" sz="900" b="1" dirty="0">
                <a:cs typeface="Calibri" panose="020F0502020204030204" pitchFamily="34" charset="0"/>
              </a:rPr>
              <a:t> </a:t>
            </a:r>
            <a:r>
              <a:rPr lang="de-DE" sz="900" b="1" dirty="0" err="1">
                <a:cs typeface="Calibri" panose="020F0502020204030204" pitchFamily="34" charset="0"/>
              </a:rPr>
              <a:t>to</a:t>
            </a:r>
            <a:r>
              <a:rPr lang="de-DE" sz="900" b="1" dirty="0">
                <a:cs typeface="Calibri" panose="020F0502020204030204" pitchFamily="34" charset="0"/>
              </a:rPr>
              <a:t> </a:t>
            </a:r>
            <a:r>
              <a:rPr lang="de-DE" sz="900" b="1" dirty="0" err="1">
                <a:cs typeface="Calibri" panose="020F0502020204030204" pitchFamily="34" charset="0"/>
              </a:rPr>
              <a:t>recognize</a:t>
            </a:r>
            <a:r>
              <a:rPr lang="de-DE" sz="900" b="1" dirty="0">
                <a:cs typeface="Calibri" panose="020F0502020204030204" pitchFamily="34" charset="0"/>
              </a:rPr>
              <a:t> </a:t>
            </a:r>
            <a:r>
              <a:rPr lang="de-DE" sz="900" dirty="0">
                <a:cs typeface="Calibri" panose="020F0502020204030204" pitchFamily="34" charset="0"/>
              </a:rPr>
              <a:t>relevant </a:t>
            </a:r>
            <a:r>
              <a:rPr lang="de-DE" sz="900" dirty="0" err="1">
                <a:cs typeface="Calibri" panose="020F0502020204030204" pitchFamily="34" charset="0"/>
              </a:rPr>
              <a:t>threats</a:t>
            </a:r>
            <a:r>
              <a:rPr lang="de-DE" sz="900" dirty="0">
                <a:cs typeface="Calibri" panose="020F0502020204030204" pitchFamily="34" charset="0"/>
              </a:rPr>
              <a:t> and </a:t>
            </a:r>
            <a:r>
              <a:rPr lang="de-DE" sz="900" dirty="0" err="1">
                <a:cs typeface="Calibri" panose="020F0502020204030204" pitchFamily="34" charset="0"/>
              </a:rPr>
              <a:t>respond</a:t>
            </a:r>
            <a:r>
              <a:rPr lang="de-DE" sz="900" dirty="0">
                <a:cs typeface="Calibri" panose="020F0502020204030204" pitchFamily="34" charset="0"/>
              </a:rPr>
              <a:t> </a:t>
            </a:r>
            <a:r>
              <a:rPr lang="de-DE" sz="900" dirty="0" err="1">
                <a:cs typeface="Calibri" panose="020F0502020204030204" pitchFamily="34" charset="0"/>
              </a:rPr>
              <a:t>to</a:t>
            </a:r>
            <a:r>
              <a:rPr lang="de-DE" sz="900" dirty="0">
                <a:cs typeface="Calibri" panose="020F0502020204030204" pitchFamily="34" charset="0"/>
              </a:rPr>
              <a:t> </a:t>
            </a:r>
            <a:r>
              <a:rPr lang="de-DE" sz="900" dirty="0" err="1">
                <a:cs typeface="Calibri" panose="020F0502020204030204" pitchFamily="34" charset="0"/>
              </a:rPr>
              <a:t>them</a:t>
            </a:r>
            <a:r>
              <a:rPr lang="de-DE" sz="900" dirty="0">
                <a:cs typeface="Calibri" panose="020F0502020204030204" pitchFamily="34" charset="0"/>
              </a:rPr>
              <a:t> in a </a:t>
            </a:r>
            <a:r>
              <a:rPr lang="de-DE" sz="900" dirty="0" err="1">
                <a:cs typeface="Calibri" panose="020F0502020204030204" pitchFamily="34" charset="0"/>
              </a:rPr>
              <a:t>timely</a:t>
            </a:r>
            <a:r>
              <a:rPr lang="de-DE" sz="900" dirty="0">
                <a:cs typeface="Calibri" panose="020F0502020204030204" pitchFamily="34" charset="0"/>
              </a:rPr>
              <a:t> </a:t>
            </a:r>
            <a:r>
              <a:rPr lang="de-DE" sz="900" dirty="0" err="1">
                <a:cs typeface="Calibri" panose="020F0502020204030204" pitchFamily="34" charset="0"/>
              </a:rPr>
              <a:t>manner</a:t>
            </a:r>
            <a:endParaRPr lang="de-DE" sz="900" dirty="0"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49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/>
              <a:t>The purpose of the present paper is the design and construction of a multilevel threat ontology called </a:t>
            </a:r>
            <a:r>
              <a:rPr lang="en-US" noProof="0" dirty="0" err="1"/>
              <a:t>AttackDB</a:t>
            </a:r>
            <a:r>
              <a:rPr lang="en-US" noProof="0" dirty="0"/>
              <a:t> and Attack Hypothesis Generator (AHG) </a:t>
            </a:r>
          </a:p>
          <a:p>
            <a:endParaRPr lang="en-GB" dirty="0"/>
          </a:p>
          <a:p>
            <a:r>
              <a:rPr lang="en-GB" dirty="0" err="1"/>
              <a:t>AttackDB</a:t>
            </a:r>
            <a:r>
              <a:rPr lang="en-GB" dirty="0"/>
              <a:t> fuses </a:t>
            </a:r>
            <a:r>
              <a:rPr lang="en-GB" dirty="0" err="1"/>
              <a:t>thata</a:t>
            </a:r>
            <a:r>
              <a:rPr lang="en-GB" dirty="0"/>
              <a:t> from 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MITRE ATT&amp;CK Enterprise knowledge base,1 the AlienVault Open Threat Exchange,2 the IBM X-Force Exchange,3 and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VirusTotal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sz="9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high-level reasoning on multilevel threat ontology, AHG provides full descriptions of attacks by complementing yet undetected attack patterns</a:t>
            </a:r>
          </a:p>
          <a:p>
            <a:r>
              <a:rPr lang="en-GB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ability of AHG to complement the descriptions of attacks is a critical step toward increasing the automation level of forensic investigations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1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Scraping</a:t>
            </a:r>
            <a:r>
              <a:rPr lang="de-DE" dirty="0" smtClean="0"/>
              <a:t> CTI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crafting</a:t>
            </a:r>
            <a:r>
              <a:rPr lang="de-DE" dirty="0" smtClean="0"/>
              <a:t> a multi-</a:t>
            </a:r>
            <a:r>
              <a:rPr lang="de-DE" dirty="0" err="1" smtClean="0"/>
              <a:t>layered</a:t>
            </a:r>
            <a:r>
              <a:rPr lang="de-DE" dirty="0" smtClean="0"/>
              <a:t> </a:t>
            </a:r>
            <a:r>
              <a:rPr lang="de-DE" dirty="0" err="1" smtClean="0"/>
              <a:t>attack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Time </a:t>
            </a:r>
            <a:r>
              <a:rPr lang="de-DE" dirty="0" err="1" smtClean="0"/>
              <a:t>sorting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evidence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crafting</a:t>
            </a:r>
            <a:r>
              <a:rPr lang="de-DE" dirty="0" smtClean="0"/>
              <a:t> a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endParaRPr lang="de-DE" dirty="0" smtClean="0"/>
          </a:p>
          <a:p>
            <a:endParaRPr lang="en-US" dirty="0" smtClean="0"/>
          </a:p>
          <a:p>
            <a:r>
              <a:rPr lang="de-DE" dirty="0" err="1" smtClean="0"/>
              <a:t>Predicting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malware-</a:t>
            </a:r>
            <a:r>
              <a:rPr lang="de-DE" dirty="0" err="1" smtClean="0"/>
              <a:t>nodes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attack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training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Evaluating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dataset</a:t>
            </a:r>
            <a:r>
              <a:rPr lang="de-DE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39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484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4887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F729A-0AF0-4995-B32B-9504BC68960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29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pic>
        <p:nvPicPr>
          <p:cNvPr id="13" name="Grafik 1" descr="Grafik 1">
            <a:extLst>
              <a:ext uri="{FF2B5EF4-FFF2-40B4-BE49-F238E27FC236}">
                <a16:creationId xmlns:a16="http://schemas.microsoft.com/office/drawing/2014/main" id="{A53E332E-0374-B443-BFC6-0A57893A9D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0644" y="544020"/>
            <a:ext cx="704071" cy="704072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82681" y="316388"/>
            <a:ext cx="1727284" cy="116486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5"/>
          <a:srcRect t="13226" b="3322"/>
          <a:stretch/>
        </p:blipFill>
        <p:spPr>
          <a:xfrm>
            <a:off x="8772051" y="454898"/>
            <a:ext cx="3171825" cy="88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4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B422C6A-DD8F-475B-AE4E-216CBFF6EB3F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1066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63FD7A3D-1662-D94A-A928-A0C86B1E7A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8738"/>
          <a:stretch/>
        </p:blipFill>
        <p:spPr>
          <a:xfrm>
            <a:off x="0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35B0F0C-3D14-4023-BDDA-24F88524B600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254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800C44F-A1F0-4103-AD32-BE4941E29ECD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64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81DFAB6-2B10-4DEC-99EB-576A1A01BF60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0272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11CEB0E-EBF5-4385-8A4D-8312C0C8BE92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20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B063FB72-1615-4F34-8C93-AA2939B0398D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436743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45EA273-3522-4AEC-926E-D5FBDA2CF7F9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6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97FDF60-F04D-46C2-9A9B-FE3690E613C0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6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347E4E26-D94A-41E0-86AF-2379B00220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1613774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3">
            <a:extLst>
              <a:ext uri="{FF2B5EF4-FFF2-40B4-BE49-F238E27FC236}">
                <a16:creationId xmlns:a16="http://schemas.microsoft.com/office/drawing/2014/main" id="{352817DA-0A74-AE46-BBA5-4ADB5D4F88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DCCEEB64-F7C5-491A-8D1B-97BC9D701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79476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3">
            <a:extLst>
              <a:ext uri="{FF2B5EF4-FFF2-40B4-BE49-F238E27FC236}">
                <a16:creationId xmlns:a16="http://schemas.microsoft.com/office/drawing/2014/main" id="{E8F0924D-5395-FD43-B8E8-D373CC7CDB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6918BD14-D856-41E6-A84A-A25ABE1697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2374568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A64F1C4-DC47-4A98-B469-8E262A43D5D8}" type="datetime4">
              <a:rPr lang="en-US" noProof="0" smtClean="0"/>
              <a:t>November 8,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48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CB7ACA0-2979-4097-BF41-132101C6BC7C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8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E90DE68-45CF-489C-90D1-DDF75B8567FF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382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B064F2E-9A51-40B6-B305-0D7B25421107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E1EEB07-2BFE-41D5-B8E6-AE77474C9D1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D7956CA-B452-4FA5-B5BC-F5F3894896E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8C7CDDD-800F-4B61-9C35-44CED367928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CCD7B606-BAEE-4356-98DB-8E5FCF6DA35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582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84CDB3B-DDA3-4800-8C63-010C90BDC1D0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0B6E37A-B25F-4E9A-ADBF-F12263F914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D94B35C-DB53-4896-A212-21D2B0F59F8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279C615-17F3-49FE-803D-998F74B46BA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</p:spTree>
    <p:extLst>
      <p:ext uri="{BB962C8B-B14F-4D97-AF65-F5344CB8AC3E}">
        <p14:creationId xmlns:p14="http://schemas.microsoft.com/office/powerpoint/2010/main" val="1893688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DE620D3-0C90-45AE-9497-897D157C98EE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3677071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DA42B4DC-7C82-BE42-8B43-98733C90CC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1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4DE8ABA-5938-44E6-9B68-8A8B9773E214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24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DEF0078-C687-4616-AA47-BFB4013B7EEB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124728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6">
            <a:extLst>
              <a:ext uri="{FF2B5EF4-FFF2-40B4-BE49-F238E27FC236}">
                <a16:creationId xmlns:a16="http://schemas.microsoft.com/office/drawing/2014/main" id="{EC1B33EF-4E01-074A-8154-37BD0D2D7C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18738"/>
          <a:stretch/>
        </p:blipFill>
        <p:spPr>
          <a:xfrm>
            <a:off x="1" y="1770680"/>
            <a:ext cx="12191999" cy="45583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709F404-1582-46C2-A65C-5512C3293865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89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472FFDF-A1E9-499B-B91E-A47F56012273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65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6F928B9-F81A-487D-B8DB-109EAF56310C}" type="datetime4">
              <a:rPr lang="en-US" noProof="0" smtClean="0"/>
              <a:t>November 8,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5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23F8F54-BE29-48BC-870C-932EA20C02CC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927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171A93A-B1DF-492E-A2F1-06B0AF7EEF0B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2A122F-5C41-4B5C-B6A2-9F02BBB1DC8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CFC03D7-7F7A-4EA8-ADE6-D31DEF7CA22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03939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A2B130F-3F93-4574-89A4-1762B42AEE15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3912580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0CF8A8B-8ACA-491A-9091-7C52D5E42AC8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630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2E991A3-AD54-4794-B935-596F698C3A79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867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/>
          <p:cNvSpPr>
            <a:spLocks noGrp="1"/>
          </p:cNvSpPr>
          <p:nvPr>
            <p:ph type="pic" sz="quarter" idx="10" hasCustomPrompt="1"/>
          </p:nvPr>
        </p:nvSpPr>
        <p:spPr>
          <a:xfrm>
            <a:off x="156308" y="3618384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slide master</a:t>
            </a:r>
          </a:p>
        </p:txBody>
      </p:sp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E583AB19-6B56-48AA-AB71-C8AECCA7D3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7242991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3">
            <a:extLst>
              <a:ext uri="{FF2B5EF4-FFF2-40B4-BE49-F238E27FC236}">
                <a16:creationId xmlns:a16="http://schemas.microsoft.com/office/drawing/2014/main" id="{EBDFCD1D-3B9E-AD48-9904-77642DDBEA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79" b="31679"/>
          <a:stretch/>
        </p:blipFill>
        <p:spPr>
          <a:xfrm>
            <a:off x="156308" y="3625451"/>
            <a:ext cx="11904459" cy="2707437"/>
          </a:xfrm>
          <a:prstGeom prst="round2DiagRect">
            <a:avLst>
              <a:gd name="adj1" fmla="val 0"/>
              <a:gd name="adj2" fmla="val 8317"/>
            </a:avLst>
          </a:prstGeom>
        </p:spPr>
      </p:pic>
      <p:sp>
        <p:nvSpPr>
          <p:cNvPr id="9" name="Textplatzhalt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07567" y="2639093"/>
            <a:ext cx="11354233" cy="67966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399" b="1" i="0" baseline="0"/>
            </a:lvl1pPr>
            <a:lvl2pPr marL="473979" indent="0">
              <a:buFont typeface="Arial" panose="020B0604020202020204" pitchFamily="34" charset="0"/>
              <a:buNone/>
              <a:defRPr sz="2399" b="1" i="0"/>
            </a:lvl2pPr>
            <a:lvl3pPr marL="956422" indent="0">
              <a:buFont typeface="Arial" panose="020B0604020202020204" pitchFamily="34" charset="0"/>
              <a:buNone/>
              <a:defRPr sz="2399" b="1" i="0"/>
            </a:lvl3pPr>
            <a:lvl4pPr marL="1430402" indent="0">
              <a:buFont typeface="Arial" panose="020B0604020202020204" pitchFamily="34" charset="0"/>
              <a:buNone/>
              <a:defRPr sz="2399" b="1" i="0"/>
            </a:lvl4pPr>
            <a:lvl5pPr marL="1912845" indent="0">
              <a:buFont typeface="Arial" panose="020B0604020202020204" pitchFamily="34" charset="0"/>
              <a:buNone/>
              <a:defRPr sz="2399" b="1" i="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subline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(</a:t>
            </a:r>
            <a:r>
              <a:rPr lang="en-US" dirty="0"/>
              <a:t>Also possible in two columns</a:t>
            </a:r>
            <a:r>
              <a:rPr lang="de-DE" dirty="0"/>
              <a:t>)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537A5579-09BA-4663-B67D-33B154205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5467" y="6525687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en-US" sz="1100" noProof="0" dirty="0"/>
              <a:t>KIT – The Research University in the Helmholtz Association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6C188393-F356-4F5D-80C7-5DAA7302CA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757834" y="6432821"/>
            <a:ext cx="2302933" cy="32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2133" b="1" dirty="0">
                <a:solidFill>
                  <a:schemeClr val="tx1"/>
                </a:solidFill>
              </a:rPr>
              <a:t>www.kit.edu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170E65B-29E8-4B34-8C2D-4A01E1FD96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00" y="479852"/>
            <a:ext cx="2162067" cy="1001397"/>
          </a:xfrm>
          <a:prstGeom prst="rect">
            <a:avLst/>
          </a:prstGeom>
        </p:spPr>
      </p:pic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67233CAE-BAC0-49A9-9336-2D7DD35FA0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258" y="1927266"/>
            <a:ext cx="11366076" cy="3800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3400" b="1"/>
            </a:lvl1pPr>
            <a:lvl2pPr marL="473979" indent="0">
              <a:buFont typeface="Arial" panose="020B0604020202020204" pitchFamily="34" charset="0"/>
              <a:buNone/>
              <a:defRPr sz="3466" b="1"/>
            </a:lvl2pPr>
            <a:lvl3pPr marL="956422" indent="0">
              <a:buFont typeface="Arial" panose="020B0604020202020204" pitchFamily="34" charset="0"/>
              <a:buNone/>
              <a:defRPr sz="3466" b="1"/>
            </a:lvl3pPr>
            <a:lvl4pPr marL="1430402" indent="0">
              <a:buFont typeface="Arial" panose="020B0604020202020204" pitchFamily="34" charset="0"/>
              <a:buNone/>
              <a:defRPr sz="3466" b="1"/>
            </a:lvl4pPr>
            <a:lvl5pPr marL="1912845" indent="0">
              <a:buFont typeface="Arial" panose="020B0604020202020204" pitchFamily="34" charset="0"/>
              <a:buNone/>
              <a:defRPr sz="3466" b="1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840824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3400" y="1583512"/>
            <a:ext cx="11125200" cy="4486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50D8CD1-C9EE-46B4-92FA-55BBD2D71BF9}" type="datetime4">
              <a:rPr lang="en-US" noProof="0" smtClean="0"/>
              <a:t>November 8, 2021</a:t>
            </a:fld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696EC4-B4CF-4701-AD06-A8439D6D8E12}" type="slidenum">
              <a:rPr lang="en-US" noProof="0" smtClean="0"/>
              <a:t>‹Nr.›</a:t>
            </a:fld>
            <a:endParaRPr lang="en-US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40BE303-A4F2-4BCB-AF82-DC9DDFB7C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26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A29B522-65E3-4950-9B8D-7C6F0679A464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75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08B020D-4B63-479B-A29B-8FABB70AB6C0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8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583512"/>
            <a:ext cx="5486399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20DE4583-1361-4FFA-AE51-F271E316226B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386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688B2E0-94CA-4792-8E0C-92FD39A37E17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7D1664B-6F5F-480A-ACC7-8B10C35468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CC0A766-FD4D-48E0-9495-1E508C0DD5A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3BB6E834-BDF3-43E7-ABCE-51B819135F2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A0D2026C-EB5B-47AC-9FBE-81BCF26D60D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25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16520FF6-C7FB-4ECC-83B0-02E154276107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4DEEDDC-1998-4285-86EC-25F6B4D13B4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BAD3C57-A546-497F-BA02-8D083742D96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696A6F8-529F-463A-A82E-DA88D961F17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</p:spTree>
    <p:extLst>
      <p:ext uri="{BB962C8B-B14F-4D97-AF65-F5344CB8AC3E}">
        <p14:creationId xmlns:p14="http://schemas.microsoft.com/office/powerpoint/2010/main" val="16566610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71CA761-CB83-44D9-9029-886E9B1711D6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780322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21E5EB97-EF72-C743-B225-36D9314C2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0" y="1777824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FEA64A1C-951A-4329-A364-49365E1D9FE1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92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D1B4F87F-982A-4882-BDAA-C89726CCFBEA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2" name="Rechteck 1"/>
          <p:cNvSpPr/>
          <p:nvPr userDrawn="1"/>
        </p:nvSpPr>
        <p:spPr>
          <a:xfrm>
            <a:off x="0" y="6201408"/>
            <a:ext cx="12192000" cy="24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199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79"/>
            <a:ext cx="12192000" cy="4558317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24689504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platzhalter 6">
            <a:extLst>
              <a:ext uri="{FF2B5EF4-FFF2-40B4-BE49-F238E27FC236}">
                <a16:creationId xmlns:a16="http://schemas.microsoft.com/office/drawing/2014/main" id="{0C3E8B2F-D3A6-7644-93EF-F1436C91C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7" b="18821"/>
          <a:stretch/>
        </p:blipFill>
        <p:spPr>
          <a:xfrm>
            <a:off x="0" y="1777824"/>
            <a:ext cx="12191999" cy="455198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311EC14-2989-4DF4-8347-F65187AA2C0C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C9CCC82A-C860-4E40-8EB8-CF03388FA3E6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740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C8FBDFA-1F10-4ACC-8C7E-8319176F2C46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3715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98A466D5-8E30-4B17-9239-86647F1A53E3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F47D9EC-E3C8-4173-84B3-DB5A91069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40063C2-8468-4656-9CB3-47D12A4D9F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48853" y="1583511"/>
            <a:ext cx="6509747" cy="4277541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 marL="1435016" indent="0">
              <a:buNone/>
              <a:defRPr sz="15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DEACF6F-663C-409D-AEC4-0F2EB3ACD62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3402" y="1583512"/>
            <a:ext cx="4238625" cy="427754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8420893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58554" y="624691"/>
            <a:ext cx="7295047" cy="41492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r>
              <a:rPr lang="de-DE" dirty="0"/>
              <a:t>Bild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7499F8DE-FF44-4F8F-8DA5-45A99BE0A418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74D6481-F98B-45EE-B6D0-BF8C42A11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8553" y="4836496"/>
            <a:ext cx="7291569" cy="56677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5119134-5DDA-43C1-B0D4-2BD9056B0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62030" y="5463729"/>
            <a:ext cx="7291569" cy="76958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73" indent="0">
              <a:buNone/>
              <a:defRPr sz="1400"/>
            </a:lvl2pPr>
            <a:lvl3pPr marL="914347" indent="0">
              <a:buNone/>
              <a:defRPr sz="1200"/>
            </a:lvl3pPr>
            <a:lvl4pPr marL="1371519" indent="0">
              <a:buNone/>
              <a:defRPr sz="1000"/>
            </a:lvl4pPr>
            <a:lvl5pPr marL="1828693" indent="0">
              <a:buNone/>
              <a:defRPr sz="1000"/>
            </a:lvl5pPr>
            <a:lvl6pPr marL="2285866" indent="0">
              <a:buNone/>
              <a:defRPr sz="1000"/>
            </a:lvl6pPr>
            <a:lvl7pPr marL="2743040" indent="0">
              <a:buNone/>
              <a:defRPr sz="1000"/>
            </a:lvl7pPr>
            <a:lvl8pPr marL="3200213" indent="0">
              <a:buNone/>
              <a:defRPr sz="1000"/>
            </a:lvl8pPr>
            <a:lvl9pPr marL="3657387" indent="0">
              <a:buNone/>
              <a:defRPr sz="1000"/>
            </a:lvl9pPr>
          </a:lstStyle>
          <a:p>
            <a:pPr lvl="0"/>
            <a:r>
              <a:rPr lang="en-US" altLang="de-DE" dirty="0" err="1"/>
              <a:t>Mastertextformat</a:t>
            </a:r>
            <a:r>
              <a:rPr lang="en-US" altLang="de-DE" dirty="0"/>
              <a:t> </a:t>
            </a:r>
            <a:r>
              <a:rPr lang="en-US" altLang="de-DE" dirty="0" err="1"/>
              <a:t>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85676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1584471"/>
            <a:ext cx="5467775" cy="4611218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3400" y="1583512"/>
            <a:ext cx="5486400" cy="45934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9062CBA-6CF0-44E8-AA21-849035EDF8AB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862948F-D5FC-499A-8B74-0B5A4CF72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1139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3400" y="1423972"/>
            <a:ext cx="11125200" cy="468210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00588D69-AFA8-48D2-8BF4-55F1EBE5C9AD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0AF9471-6F4B-417A-9B82-1D3AC42AE9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7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027183" y="365124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5920" y="365124"/>
            <a:ext cx="8300763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6709DF1C-5563-4E1B-B168-5F655F397B80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2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4424" y="2582458"/>
            <a:ext cx="5464176" cy="36072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306EA474-441B-4A23-B247-525EB2B0A8F2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4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07759" y="2590003"/>
            <a:ext cx="5467775" cy="3605685"/>
          </a:xfrm>
          <a:prstGeom prst="round2DiagRect">
            <a:avLst>
              <a:gd name="adj1" fmla="val 0"/>
              <a:gd name="adj2" fmla="val 8317"/>
            </a:avLst>
          </a:prstGeom>
          <a:solidFill>
            <a:srgbClr val="FF99FF"/>
          </a:solidFill>
          <a:ln w="12700">
            <a:solidFill>
              <a:schemeClr val="bg2"/>
            </a:solidFill>
          </a:ln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/>
              <a:t>Please insert a picture in the master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3400" y="2582458"/>
            <a:ext cx="5464176" cy="36072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sz="1800"/>
            </a:lvl4pPr>
            <a:lvl5pPr>
              <a:defRPr/>
            </a:lvl5pPr>
          </a:lstStyle>
          <a:p>
            <a:pPr lvl="0"/>
            <a:r>
              <a:rPr lang="en-US" altLang="de-DE" dirty="0"/>
              <a:t>Click to add text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4424" y="1583512"/>
            <a:ext cx="5464176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 altLang="de-DE" dirty="0"/>
              <a:t>Click to add subline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856D17AD-FE95-4AA0-85EA-CECE9CADEB5F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E438375-C357-462F-AB62-257249F8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4747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5B2C4D4B-D215-4270-85FD-2EC4B1DAABC4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8" name="Bildplatzhalter 3"/>
          <p:cNvSpPr>
            <a:spLocks noGrp="1"/>
          </p:cNvSpPr>
          <p:nvPr>
            <p:ph type="pic" sz="quarter" idx="14"/>
          </p:nvPr>
        </p:nvSpPr>
        <p:spPr>
          <a:xfrm>
            <a:off x="0" y="1770680"/>
            <a:ext cx="12192000" cy="4404693"/>
          </a:xfrm>
          <a:solidFill>
            <a:srgbClr val="FF99FF"/>
          </a:solidFill>
        </p:spPr>
        <p:txBody>
          <a:bodyPr anchor="t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endParaRPr lang="de-DE" dirty="0"/>
          </a:p>
          <a:p>
            <a:r>
              <a:rPr lang="en-US" dirty="0"/>
              <a:t>Please insert a picture in the master slide</a:t>
            </a:r>
          </a:p>
        </p:txBody>
      </p:sp>
    </p:spTree>
    <p:extLst>
      <p:ext uri="{BB962C8B-B14F-4D97-AF65-F5344CB8AC3E}">
        <p14:creationId xmlns:p14="http://schemas.microsoft.com/office/powerpoint/2010/main" val="96995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6">
            <a:extLst>
              <a:ext uri="{FF2B5EF4-FFF2-40B4-BE49-F238E27FC236}">
                <a16:creationId xmlns:a16="http://schemas.microsoft.com/office/drawing/2014/main" id="{AD469279-E5C8-404C-94A7-9CE4F8C2F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6" b="20776"/>
          <a:stretch/>
        </p:blipFill>
        <p:spPr>
          <a:xfrm>
            <a:off x="0" y="1770680"/>
            <a:ext cx="12191999" cy="44046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/>
          <a:lstStyle/>
          <a:p>
            <a:fld id="{A70A317C-29A3-40B7-BE1D-34B06E094104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10E8322-A2A9-45EC-9F17-A3F73D42D1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>
              <a:defRPr/>
            </a:lvl1pPr>
          </a:lstStyle>
          <a:p>
            <a:r>
              <a:rPr lang="en-US" altLang="de-DE" dirty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5B19D05-7C63-43DF-88F4-AC3873A703B4}" type="datetime4">
              <a:rPr lang="en-US" smtClean="0"/>
              <a:t>November 8,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50734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 smtClean="0"/>
              <a:t>Kaiser</a:t>
            </a:r>
            <a:r>
              <a:rPr lang="de-DE" sz="1200" baseline="0" dirty="0" smtClean="0"/>
              <a:t> Florian, Budig Tobias, Goebel Elisabeth, Fischer Tessa, Muff Jurek, Wiens Marcus, Schultmann Frank</a:t>
            </a:r>
            <a:r>
              <a:rPr lang="de-DE" sz="1200" dirty="0" smtClean="0"/>
              <a:t> – </a:t>
            </a:r>
            <a:r>
              <a:rPr lang="de-DE" sz="1200" dirty="0" err="1" smtClean="0"/>
              <a:t>Attack</a:t>
            </a:r>
            <a:r>
              <a:rPr lang="de-DE" sz="1200" dirty="0" smtClean="0"/>
              <a:t> Forecast </a:t>
            </a:r>
            <a:r>
              <a:rPr lang="de-DE" sz="1200" dirty="0" err="1" smtClean="0"/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Prediction</a:t>
            </a:r>
            <a:endParaRPr lang="de-DE" sz="1200" dirty="0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baseline="0" dirty="0" smtClean="0"/>
              <a:t>Competence Center for Applied Security Technology &amp; </a:t>
            </a:r>
            <a:r>
              <a:rPr lang="en-US" altLang="de-DE" sz="1200" dirty="0" smtClean="0"/>
              <a:t>Institute for Information Security and Dependability (KASTEL)</a:t>
            </a:r>
            <a:endParaRPr lang="en-US" altLang="de-DE" sz="1200" dirty="0"/>
          </a:p>
        </p:txBody>
      </p:sp>
    </p:spTree>
    <p:extLst>
      <p:ext uri="{BB962C8B-B14F-4D97-AF65-F5344CB8AC3E}">
        <p14:creationId xmlns:p14="http://schemas.microsoft.com/office/powerpoint/2010/main" val="350334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75" r:id="rId3"/>
    <p:sldLayoutId id="2147483677" r:id="rId4"/>
    <p:sldLayoutId id="2147483687" r:id="rId5"/>
    <p:sldLayoutId id="2147483678" r:id="rId6"/>
    <p:sldLayoutId id="2147483686" r:id="rId7"/>
    <p:sldLayoutId id="2147483688" r:id="rId8"/>
    <p:sldLayoutId id="2147483691" r:id="rId9"/>
    <p:sldLayoutId id="2147483689" r:id="rId10"/>
    <p:sldLayoutId id="2147483729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E86EF69-D7D4-4522-AC81-395ED6C0988D}" type="datetime4">
              <a:rPr lang="en-US" smtClean="0"/>
              <a:t>November 8,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36758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8000" y="394871"/>
            <a:ext cx="9158904" cy="76774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altLang="de-DE" dirty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8001" y="1582633"/>
            <a:ext cx="11135999" cy="45234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altLang="de-DE" dirty="0"/>
              <a:t>Karlsruher Institute </a:t>
            </a:r>
            <a:r>
              <a:rPr lang="de-DE" altLang="de-DE" dirty="0" err="1"/>
              <a:t>for</a:t>
            </a:r>
            <a:r>
              <a:rPr lang="de-DE" altLang="de-DE" dirty="0"/>
              <a:t> Technology (KIT).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           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43930" y="6319881"/>
            <a:ext cx="11904143" cy="993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49C6492B-9F9B-4588-8AB6-62DBF42A6EA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001" y="441464"/>
            <a:ext cx="1439999" cy="666959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6313" y="6329811"/>
            <a:ext cx="1370340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9412228-036E-4705-98BD-5FC9A3988FDD}" type="datetime4">
              <a:rPr lang="en-US" smtClean="0"/>
              <a:t>November 8, 2021</a:t>
            </a:fld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000" y="6329811"/>
            <a:ext cx="43515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4D87B36-D57F-487F-9086-156B2F77E750}"/>
              </a:ext>
            </a:extLst>
          </p:cNvPr>
          <p:cNvSpPr txBox="1">
            <a:spLocks/>
          </p:cNvSpPr>
          <p:nvPr userDrawn="1"/>
        </p:nvSpPr>
        <p:spPr>
          <a:xfrm>
            <a:off x="2267108" y="6329811"/>
            <a:ext cx="4908393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Prof. Maria Mustermann - Title</a:t>
            </a:r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AE6A56DB-B5EE-4225-952A-4A1FEE4F4716}"/>
              </a:ext>
            </a:extLst>
          </p:cNvPr>
          <p:cNvSpPr txBox="1">
            <a:spLocks/>
          </p:cNvSpPr>
          <p:nvPr userDrawn="1"/>
        </p:nvSpPr>
        <p:spPr>
          <a:xfrm>
            <a:off x="7340601" y="6329811"/>
            <a:ext cx="4326737" cy="52818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de-DE" sz="1200" dirty="0"/>
              <a:t>Name of Division, Institute, Business Unit</a:t>
            </a:r>
          </a:p>
        </p:txBody>
      </p:sp>
    </p:spTree>
    <p:extLst>
      <p:ext uri="{BB962C8B-B14F-4D97-AF65-F5344CB8AC3E}">
        <p14:creationId xmlns:p14="http://schemas.microsoft.com/office/powerpoint/2010/main" val="424021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hf hdr="0" ftr="0"/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lang="en-US" sz="3199" b="1" kern="1200" dirty="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71448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27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982606" indent="-265098" algn="l" defTabSz="898472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535" indent="-27144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114" indent="-265098" algn="l" defTabSz="914347" rtl="0" eaLnBrk="1" latinLnBrk="0" hangingPunct="1">
        <a:lnSpc>
          <a:spcPct val="90000"/>
        </a:lnSpc>
        <a:spcBef>
          <a:spcPts val="480"/>
        </a:spcBef>
        <a:buSzPct val="88000"/>
        <a:buFontTx/>
        <a:buBlip>
          <a:blip r:embed="rId20"/>
        </a:buBlip>
        <a:defRPr sz="15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99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pos="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" b="825"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de-DE" dirty="0" err="1" smtClean="0"/>
              <a:t>Attack</a:t>
            </a:r>
            <a:r>
              <a:rPr lang="de-DE" dirty="0" smtClean="0"/>
              <a:t> Forecast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Prediction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Kaiser Florian; Budig Tobias; Goebel Elisabeth; Fischer Tessa; Muff Jurek; Wiens Marcus; Schultmann Frank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892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6"/>
              <p:cNvSpPr txBox="1">
                <a:spLocks/>
              </p:cNvSpPr>
              <p:nvPr/>
            </p:nvSpPr>
            <p:spPr>
              <a:xfrm>
                <a:off x="533400" y="1583512"/>
                <a:ext cx="5486400" cy="4593452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271448" indent="-271448" algn="l" defTabSz="914347" rtl="0" eaLnBrk="1" latinLnBrk="0" hangingPunct="1">
                  <a:lnSpc>
                    <a:spcPct val="9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27" indent="-271448" algn="l" defTabSz="914347" rtl="0" eaLnBrk="1" latinLnBrk="0" hangingPunct="1">
                  <a:lnSpc>
                    <a:spcPct val="9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82606" indent="-265098" algn="l" defTabSz="898472" rtl="0" eaLnBrk="1" latinLnBrk="0" hangingPunct="1">
                  <a:lnSpc>
                    <a:spcPct val="9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4535" indent="-271448" algn="l" defTabSz="914347" rtl="0" eaLnBrk="1" latinLnBrk="0" hangingPunct="1">
                  <a:lnSpc>
                    <a:spcPct val="9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00114" indent="-265098" algn="l" defTabSz="914347" rtl="0" eaLnBrk="1" latinLnBrk="0" hangingPunct="1">
                  <a:lnSpc>
                    <a:spcPct val="90000"/>
                  </a:lnSpc>
                  <a:spcBef>
                    <a:spcPts val="480"/>
                  </a:spcBef>
                  <a:buSzPct val="88000"/>
                  <a:buFontTx/>
                  <a:buBlip>
                    <a:blip r:embed="rId2"/>
                  </a:buBlip>
                  <a:defRPr sz="15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453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26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00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973" indent="-228587" algn="l" defTabSz="91434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7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Walk </a:t>
                </a:r>
                <a:r>
                  <a:rPr lang="de-DE" sz="2000" dirty="0" err="1"/>
                  <a:t>forward</a:t>
                </a:r>
                <a:r>
                  <a:rPr lang="de-DE" sz="2000" dirty="0"/>
                  <a:t> </a:t>
                </a:r>
                <a:r>
                  <a:rPr lang="de-DE" sz="2000" dirty="0" err="1"/>
                  <a:t>validation</a:t>
                </a:r>
                <a:r>
                  <a:rPr lang="de-DE" sz="2000" dirty="0"/>
                  <a:t> </a:t>
                </a:r>
                <a:r>
                  <a:rPr lang="en-US" sz="2000" dirty="0"/>
                  <a:t>(1 year ahead)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Test </a:t>
                </a:r>
                <a:r>
                  <a:rPr lang="en-US" sz="2000" dirty="0"/>
                  <a:t>dataset</a:t>
                </a:r>
                <a:r>
                  <a:rPr lang="de-DE" sz="2000" dirty="0"/>
                  <a:t> </a:t>
                </a:r>
                <a:r>
                  <a:rPr lang="de-DE" sz="2000" dirty="0" err="1"/>
                  <a:t>consisting</a:t>
                </a:r>
                <a:r>
                  <a:rPr lang="de-DE" sz="2000" dirty="0"/>
                  <a:t> of </a:t>
                </a:r>
                <a:r>
                  <a:rPr lang="de-DE" sz="2000" dirty="0" err="1"/>
                  <a:t>historic</a:t>
                </a:r>
                <a:r>
                  <a:rPr lang="de-DE" sz="2000" dirty="0"/>
                  <a:t> </a:t>
                </a:r>
                <a:r>
                  <a:rPr lang="de-DE" sz="2000" dirty="0" err="1"/>
                  <a:t>attacks</a:t>
                </a:r>
                <a:r>
                  <a:rPr lang="de-DE" sz="2000" dirty="0"/>
                  <a:t> </a:t>
                </a:r>
                <a:r>
                  <a:rPr lang="de-DE" sz="2000" dirty="0" err="1"/>
                  <a:t>from</a:t>
                </a:r>
                <a:r>
                  <a:rPr lang="de-DE" sz="2000" dirty="0"/>
                  <a:t> </a:t>
                </a:r>
                <a:r>
                  <a:rPr lang="de-DE" sz="2000" dirty="0" err="1" smtClean="0"/>
                  <a:t>since</a:t>
                </a:r>
                <a:r>
                  <a:rPr lang="de-DE" sz="2000" dirty="0" smtClean="0"/>
                  <a:t> 2020</a:t>
                </a:r>
                <a:endParaRPr lang="de-DE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endParaRPr lang="de-DE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F-Score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=2∙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 ∙ 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de-DE" sz="2000" dirty="0"/>
              </a:p>
              <a:p>
                <a:pPr marL="0" indent="0">
                  <a:buNone/>
                </a:pPr>
                <a:endParaRPr lang="de-DE" sz="2000" dirty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de-DE" sz="2000" dirty="0"/>
                  <a:t>Baseline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de-DE" sz="1800" dirty="0"/>
                  <a:t>„Simulation“ – </a:t>
                </a:r>
                <a:r>
                  <a:rPr lang="de-DE" sz="1800" dirty="0" err="1"/>
                  <a:t>extrapolation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based</a:t>
                </a:r>
                <a:r>
                  <a:rPr lang="de-DE" sz="1800" dirty="0"/>
                  <a:t> on </a:t>
                </a:r>
                <a:r>
                  <a:rPr lang="de-DE" sz="1800" dirty="0" err="1"/>
                  <a:t>current</a:t>
                </a:r>
                <a:r>
                  <a:rPr lang="de-DE" sz="1800" dirty="0"/>
                  <a:t> </a:t>
                </a:r>
                <a:r>
                  <a:rPr lang="de-DE" sz="1800" dirty="0" err="1" smtClean="0"/>
                  <a:t>observations</a:t>
                </a:r>
                <a:endParaRPr lang="de-DE" sz="1800" dirty="0"/>
              </a:p>
            </p:txBody>
          </p:sp>
        </mc:Choice>
        <mc:Fallback xmlns="">
          <p:sp>
            <p:nvSpPr>
              <p:cNvPr id="8" name="Inhaltsplatzhalt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583512"/>
                <a:ext cx="5486400" cy="4593452"/>
              </a:xfrm>
              <a:prstGeom prst="rect">
                <a:avLst/>
              </a:prstGeom>
              <a:blipFill>
                <a:blip r:embed="rId3"/>
                <a:stretch>
                  <a:fillRect l="-2333" t="-2258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583-1361-4FFA-AE51-F271E316226B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en-US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1805649"/>
            <a:ext cx="5486400" cy="414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AFP </a:t>
            </a:r>
            <a:r>
              <a:rPr lang="de-DE" sz="2000" dirty="0" err="1" smtClean="0"/>
              <a:t>is</a:t>
            </a:r>
            <a:r>
              <a:rPr lang="de-DE" sz="2000" dirty="0" smtClean="0"/>
              <a:t> an </a:t>
            </a:r>
            <a:r>
              <a:rPr lang="de-DE" sz="2000" b="1" dirty="0" err="1" smtClean="0"/>
              <a:t>automated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attack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predictor</a:t>
            </a:r>
            <a:r>
              <a:rPr lang="de-DE" sz="2000" b="1" dirty="0" smtClean="0"/>
              <a:t> </a:t>
            </a:r>
            <a:r>
              <a:rPr lang="de-DE" sz="2000" dirty="0" err="1" smtClean="0"/>
              <a:t>able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b="1" dirty="0" err="1" smtClean="0"/>
              <a:t>forecast</a:t>
            </a:r>
            <a:r>
              <a:rPr lang="de-DE" sz="2000" b="1" dirty="0" smtClean="0"/>
              <a:t> </a:t>
            </a:r>
            <a:r>
              <a:rPr lang="de-DE" sz="2000" dirty="0" err="1" smtClean="0"/>
              <a:t>new</a:t>
            </a:r>
            <a:r>
              <a:rPr lang="de-DE" sz="2000" dirty="0" smtClean="0"/>
              <a:t> </a:t>
            </a:r>
            <a:r>
              <a:rPr lang="de-DE" sz="2000" dirty="0" err="1" smtClean="0"/>
              <a:t>malware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developments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err="1" smtClean="0"/>
              <a:t>Showed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validated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predictive</a:t>
            </a:r>
            <a:r>
              <a:rPr lang="de-DE" sz="2000" dirty="0" smtClean="0"/>
              <a:t> power 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</a:t>
            </a:r>
            <a:r>
              <a:rPr lang="de-DE" sz="2000" dirty="0" err="1" smtClean="0"/>
              <a:t>walk</a:t>
            </a:r>
            <a:r>
              <a:rPr lang="de-DE" sz="2000" dirty="0" smtClean="0"/>
              <a:t> </a:t>
            </a:r>
            <a:r>
              <a:rPr lang="de-DE" sz="2000" dirty="0" err="1" smtClean="0"/>
              <a:t>forward</a:t>
            </a:r>
            <a:r>
              <a:rPr lang="de-DE" sz="2000" dirty="0" smtClean="0"/>
              <a:t> </a:t>
            </a:r>
            <a:r>
              <a:rPr lang="de-DE" sz="2000" dirty="0" err="1" smtClean="0"/>
              <a:t>validation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b="1" dirty="0" smtClean="0"/>
              <a:t>a time </a:t>
            </a:r>
            <a:r>
              <a:rPr lang="de-DE" sz="2000" b="1" dirty="0" err="1" smtClean="0"/>
              <a:t>horizont</a:t>
            </a:r>
            <a:r>
              <a:rPr lang="de-DE" sz="2000" b="1" dirty="0" smtClean="0"/>
              <a:t> of </a:t>
            </a:r>
            <a:r>
              <a:rPr lang="de-DE" sz="2000" b="1" dirty="0" err="1" smtClean="0"/>
              <a:t>one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year</a:t>
            </a:r>
            <a:endParaRPr lang="de-DE" sz="2000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20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Predictions are not exact </a:t>
            </a:r>
            <a:r>
              <a:rPr lang="en-US" sz="2000" dirty="0"/>
              <a:t>rather, </a:t>
            </a:r>
            <a:r>
              <a:rPr lang="en-US" sz="2000" b="1" dirty="0"/>
              <a:t>real software deviates slightly from </a:t>
            </a:r>
            <a:r>
              <a:rPr lang="en-US" sz="2000" b="1" dirty="0" smtClean="0"/>
              <a:t>most predictions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AFP </a:t>
            </a:r>
            <a:r>
              <a:rPr lang="de-DE" sz="2000" dirty="0" err="1" smtClean="0"/>
              <a:t>increases</a:t>
            </a:r>
            <a:r>
              <a:rPr lang="de-DE" sz="2000" dirty="0" smtClean="0"/>
              <a:t> </a:t>
            </a:r>
            <a:r>
              <a:rPr lang="de-DE" sz="2000" dirty="0" err="1" smtClean="0"/>
              <a:t>cyber</a:t>
            </a:r>
            <a:r>
              <a:rPr lang="de-DE" sz="2000" dirty="0" smtClean="0"/>
              <a:t> </a:t>
            </a:r>
            <a:r>
              <a:rPr lang="de-DE" sz="2000" dirty="0" err="1" smtClean="0"/>
              <a:t>security</a:t>
            </a:r>
            <a:r>
              <a:rPr lang="de-DE" sz="2000" dirty="0" smtClean="0"/>
              <a:t> </a:t>
            </a:r>
            <a:r>
              <a:rPr lang="de-DE" sz="2000" dirty="0" err="1" smtClean="0"/>
              <a:t>maturity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cyber</a:t>
            </a:r>
            <a:r>
              <a:rPr lang="de-DE" sz="2000" dirty="0" smtClean="0"/>
              <a:t> </a:t>
            </a:r>
            <a:r>
              <a:rPr lang="de-DE" sz="2000" dirty="0" err="1" smtClean="0"/>
              <a:t>situational</a:t>
            </a:r>
            <a:r>
              <a:rPr lang="de-DE" sz="2000" dirty="0" smtClean="0"/>
              <a:t> </a:t>
            </a:r>
            <a:r>
              <a:rPr lang="de-DE" sz="2000" dirty="0" err="1" smtClean="0"/>
              <a:t>awareness</a:t>
            </a:r>
            <a:r>
              <a:rPr lang="de-DE" sz="2000" dirty="0" smtClean="0"/>
              <a:t> </a:t>
            </a:r>
            <a:r>
              <a:rPr lang="de-DE" sz="2000" dirty="0" err="1" smtClean="0"/>
              <a:t>through</a:t>
            </a:r>
            <a:r>
              <a:rPr lang="de-DE" sz="2000" dirty="0" smtClean="0"/>
              <a:t> ist high </a:t>
            </a:r>
            <a:r>
              <a:rPr lang="de-DE" sz="2000" dirty="0" err="1" smtClean="0"/>
              <a:t>predictive</a:t>
            </a:r>
            <a:r>
              <a:rPr lang="de-DE" sz="2000" dirty="0" smtClean="0"/>
              <a:t> </a:t>
            </a:r>
            <a:r>
              <a:rPr lang="de-DE" sz="2000" dirty="0" err="1" smtClean="0"/>
              <a:t>capability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The results </a:t>
            </a:r>
            <a:r>
              <a:rPr lang="en-US" sz="2000" dirty="0"/>
              <a:t>of </a:t>
            </a:r>
            <a:r>
              <a:rPr lang="en-US" sz="2000" dirty="0" smtClean="0"/>
              <a:t>AFP </a:t>
            </a:r>
            <a:r>
              <a:rPr lang="en-US" sz="2000" dirty="0"/>
              <a:t>can be used to prepare proactively </a:t>
            </a:r>
            <a:r>
              <a:rPr lang="en-US" sz="2000" dirty="0" smtClean="0"/>
              <a:t>for future </a:t>
            </a:r>
            <a:r>
              <a:rPr lang="en-US" sz="2000" dirty="0"/>
              <a:t>attacks and improving investment decisions/ </a:t>
            </a:r>
            <a:r>
              <a:rPr lang="en-US" sz="2000" dirty="0" smtClean="0"/>
              <a:t>research spending </a:t>
            </a:r>
            <a:r>
              <a:rPr lang="en-US" sz="2000" dirty="0"/>
              <a:t>of </a:t>
            </a:r>
            <a:r>
              <a:rPr lang="en-US" sz="2000" dirty="0" smtClean="0"/>
              <a:t>defenders, develop security measures </a:t>
            </a:r>
            <a:r>
              <a:rPr lang="en-US" sz="2000" b="1" dirty="0" smtClean="0"/>
              <a:t>before they were observed in the wild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AFP </a:t>
            </a:r>
            <a:r>
              <a:rPr lang="de-DE" sz="2000" dirty="0" err="1" smtClean="0"/>
              <a:t>suffers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low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availability</a:t>
            </a:r>
            <a:endParaRPr lang="en-US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E4583-1361-4FFA-AE51-F271E316226B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8B9-F81A-487D-B8DB-109EAF56310C}" type="datetime4">
              <a:rPr lang="en-US" noProof="0" smtClean="0"/>
              <a:t>November 8, 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Bildplatzhalter 20">
            <a:extLst>
              <a:ext uri="{FF2B5EF4-FFF2-40B4-BE49-F238E27FC236}">
                <a16:creationId xmlns:a16="http://schemas.microsoft.com/office/drawing/2014/main" id="{4C63EE0F-D809-4604-8C48-0195F7EFA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597" b="22597"/>
          <a:stretch>
            <a:fillRect/>
          </a:stretch>
        </p:blipFill>
        <p:spPr>
          <a:xfrm rot="5400000">
            <a:off x="2068729" y="1014515"/>
            <a:ext cx="2454944" cy="16752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905375" y="624691"/>
            <a:ext cx="484474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M. Sc. Florian Kaiser</a:t>
            </a:r>
          </a:p>
          <a:p>
            <a:endParaRPr lang="de-DE" sz="1400" dirty="0" smtClean="0"/>
          </a:p>
          <a:p>
            <a:r>
              <a:rPr lang="de-DE" sz="1400" dirty="0" smtClean="0"/>
              <a:t>Research </a:t>
            </a:r>
            <a:r>
              <a:rPr lang="de-DE" sz="1400" dirty="0" err="1" smtClean="0"/>
              <a:t>Associate</a:t>
            </a:r>
            <a:endParaRPr lang="de-DE" sz="1400" dirty="0" smtClean="0"/>
          </a:p>
          <a:p>
            <a:r>
              <a:rPr lang="de-DE" sz="1400" dirty="0" smtClean="0"/>
              <a:t>Karlsruhe Institute of Technology (KIT) </a:t>
            </a:r>
          </a:p>
          <a:p>
            <a:r>
              <a:rPr lang="de-DE" sz="1400" dirty="0"/>
              <a:t>Institute of Information Security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 smtClean="0"/>
              <a:t>Dependability</a:t>
            </a:r>
            <a:r>
              <a:rPr lang="de-DE" sz="1400" dirty="0" smtClean="0"/>
              <a:t> &amp; Competence Center </a:t>
            </a:r>
            <a:r>
              <a:rPr lang="de-DE" sz="1400" dirty="0" err="1" smtClean="0"/>
              <a:t>for</a:t>
            </a:r>
            <a:r>
              <a:rPr lang="de-DE" sz="1400" dirty="0" smtClean="0"/>
              <a:t> Applied Security Technology (KASTEL)</a:t>
            </a:r>
          </a:p>
          <a:p>
            <a:endParaRPr lang="de-DE" sz="1400" dirty="0"/>
          </a:p>
          <a:p>
            <a:r>
              <a:rPr lang="de-DE" sz="1400" dirty="0"/>
              <a:t>f</a:t>
            </a:r>
            <a:r>
              <a:rPr lang="de-DE" sz="1400" dirty="0" smtClean="0"/>
              <a:t>lorian-klaus.kaiser@kit.edu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96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[1]</a:t>
            </a:r>
            <a:r>
              <a:rPr lang="en-US" sz="2000" dirty="0"/>
              <a:t>	</a:t>
            </a:r>
            <a:r>
              <a:rPr lang="en-US" sz="2000" dirty="0" err="1"/>
              <a:t>Hausken</a:t>
            </a:r>
            <a:r>
              <a:rPr lang="en-US" sz="2000" dirty="0"/>
              <a:t>, K., &amp; Bier, V. M. (2011). Defending against multiple different attackers. European </a:t>
            </a:r>
            <a:r>
              <a:rPr lang="en-US" sz="2000" dirty="0" smtClean="0"/>
              <a:t>	Journal </a:t>
            </a:r>
            <a:r>
              <a:rPr lang="en-US" sz="2000" dirty="0"/>
              <a:t>of Operational Research, 211(2), 370-384.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[2]	</a:t>
            </a:r>
            <a:r>
              <a:rPr lang="en-US" sz="2000" dirty="0" err="1" smtClean="0"/>
              <a:t>Elitzur</a:t>
            </a:r>
            <a:r>
              <a:rPr lang="en-US" sz="2000" dirty="0"/>
              <a:t>, A., </a:t>
            </a:r>
            <a:r>
              <a:rPr lang="en-US" sz="2000" dirty="0" err="1"/>
              <a:t>Puzis</a:t>
            </a:r>
            <a:r>
              <a:rPr lang="en-US" sz="2000" dirty="0"/>
              <a:t>, R., &amp; </a:t>
            </a:r>
            <a:r>
              <a:rPr lang="en-US" sz="2000" dirty="0" err="1"/>
              <a:t>Zilberman</a:t>
            </a:r>
            <a:r>
              <a:rPr lang="en-US" sz="2000" dirty="0"/>
              <a:t>, P. (2019, November). Attack hypothesis generation. In </a:t>
            </a:r>
            <a:r>
              <a:rPr lang="en-US" sz="2000" dirty="0" smtClean="0"/>
              <a:t>	2019 European </a:t>
            </a:r>
            <a:r>
              <a:rPr lang="en-US" sz="2000" dirty="0"/>
              <a:t>Intelligence and Security Informatics Conference (EISIC) (pp. 40-47). </a:t>
            </a:r>
            <a:r>
              <a:rPr lang="en-US" sz="2000" dirty="0" smtClean="0"/>
              <a:t>	IEEE.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de-DE" sz="2000" dirty="0" smtClean="0"/>
              <a:t>[3]</a:t>
            </a:r>
            <a:r>
              <a:rPr lang="en-US" sz="2000" dirty="0" smtClean="0"/>
              <a:t> 	</a:t>
            </a:r>
            <a:r>
              <a:rPr lang="en-US" sz="2000" dirty="0" err="1" smtClean="0"/>
              <a:t>Husák</a:t>
            </a:r>
            <a:r>
              <a:rPr lang="en-US" sz="2000" dirty="0"/>
              <a:t>, M., </a:t>
            </a:r>
            <a:r>
              <a:rPr lang="en-US" sz="2000" dirty="0" err="1"/>
              <a:t>Komárková</a:t>
            </a:r>
            <a:r>
              <a:rPr lang="en-US" sz="2000" dirty="0"/>
              <a:t>, J., </a:t>
            </a:r>
            <a:r>
              <a:rPr lang="en-US" sz="2000" dirty="0" err="1"/>
              <a:t>Bou-Harb</a:t>
            </a:r>
            <a:r>
              <a:rPr lang="en-US" sz="2000" dirty="0"/>
              <a:t>, E., &amp; </a:t>
            </a:r>
            <a:r>
              <a:rPr lang="en-US" sz="2000" dirty="0" err="1"/>
              <a:t>Čeleda</a:t>
            </a:r>
            <a:r>
              <a:rPr lang="en-US" sz="2000" dirty="0"/>
              <a:t>, P. (2018). Survey of attack projection, </a:t>
            </a:r>
            <a:r>
              <a:rPr lang="en-US" sz="2000" dirty="0" smtClean="0"/>
              <a:t>	prediction</a:t>
            </a:r>
            <a:r>
              <a:rPr lang="en-US" sz="2000" dirty="0"/>
              <a:t>, and forecasting in cyber security. IEEE Communications Surveys &amp; Tutorials, </a:t>
            </a:r>
            <a:r>
              <a:rPr lang="en-US" sz="2000" dirty="0" smtClean="0"/>
              <a:t>	21(1</a:t>
            </a:r>
            <a:r>
              <a:rPr lang="en-US" sz="2000" dirty="0"/>
              <a:t>), 640-660.</a:t>
            </a:r>
            <a:endParaRPr lang="de-DE" sz="20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3FB72-1615-4F34-8C93-AA2939B0398D}" type="datetime4">
              <a:rPr lang="en-US" smtClean="0"/>
              <a:t>November 8, 2021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13</a:t>
            </a:fld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5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err="1" smtClean="0"/>
              <a:t>Attackers</a:t>
            </a:r>
            <a:r>
              <a:rPr lang="de-DE" sz="2000" dirty="0" smtClean="0"/>
              <a:t> </a:t>
            </a:r>
            <a:r>
              <a:rPr lang="de-DE" sz="2000" dirty="0" err="1"/>
              <a:t>seem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a </a:t>
            </a:r>
            <a:r>
              <a:rPr lang="de-DE" sz="2000" i="1" dirty="0" err="1"/>
              <a:t>first</a:t>
            </a:r>
            <a:r>
              <a:rPr lang="de-DE" sz="2000" i="1" dirty="0"/>
              <a:t> </a:t>
            </a:r>
            <a:r>
              <a:rPr lang="de-DE" sz="2000" i="1" dirty="0" err="1"/>
              <a:t>mover</a:t>
            </a:r>
            <a:r>
              <a:rPr lang="de-DE" sz="2000" i="1" dirty="0"/>
              <a:t> </a:t>
            </a:r>
            <a:r>
              <a:rPr lang="de-DE" sz="2000" i="1" dirty="0" err="1" smtClean="0"/>
              <a:t>advantage</a:t>
            </a:r>
            <a:r>
              <a:rPr lang="de-DE" sz="2000" baseline="30000" dirty="0" smtClean="0"/>
              <a:t>[1]</a:t>
            </a:r>
            <a:r>
              <a:rPr lang="de-DE" sz="2000" dirty="0" smtClean="0"/>
              <a:t> </a:t>
            </a:r>
            <a:r>
              <a:rPr lang="de-DE" sz="2000" dirty="0"/>
              <a:t>in a „</a:t>
            </a:r>
            <a:r>
              <a:rPr lang="de-DE" sz="2000" i="1" dirty="0" err="1"/>
              <a:t>dynamic</a:t>
            </a:r>
            <a:r>
              <a:rPr lang="de-DE" sz="2000" i="1" dirty="0"/>
              <a:t> </a:t>
            </a:r>
            <a:r>
              <a:rPr lang="de-DE" sz="2000" i="1" dirty="0" err="1"/>
              <a:t>cat</a:t>
            </a:r>
            <a:r>
              <a:rPr lang="de-DE" sz="2000" i="1" dirty="0"/>
              <a:t> </a:t>
            </a:r>
            <a:r>
              <a:rPr lang="de-DE" sz="2000" i="1" dirty="0" err="1"/>
              <a:t>and</a:t>
            </a:r>
            <a:r>
              <a:rPr lang="de-DE" sz="2000" i="1" dirty="0"/>
              <a:t> </a:t>
            </a:r>
            <a:r>
              <a:rPr lang="de-DE" sz="2000" i="1" dirty="0" err="1"/>
              <a:t>mouse</a:t>
            </a:r>
            <a:r>
              <a:rPr lang="de-DE" sz="2000" i="1" dirty="0"/>
              <a:t> </a:t>
            </a:r>
            <a:r>
              <a:rPr lang="de-DE" sz="2000" i="1" dirty="0" err="1" smtClean="0"/>
              <a:t>game</a:t>
            </a:r>
            <a:r>
              <a:rPr lang="de-DE" sz="2000" dirty="0" smtClean="0"/>
              <a:t>“</a:t>
            </a:r>
            <a:r>
              <a:rPr lang="de-DE" sz="2000" baseline="30000" dirty="0" smtClean="0"/>
              <a:t>[2]</a:t>
            </a:r>
          </a:p>
          <a:p>
            <a:pPr>
              <a:buFont typeface="Wingdings" panose="05000000000000000000" pitchFamily="2" charset="2"/>
              <a:buChar char="§"/>
            </a:pP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A </a:t>
            </a:r>
            <a:r>
              <a:rPr lang="en-US" sz="2000" dirty="0"/>
              <a:t>main goal should be the minimization of this first mover </a:t>
            </a:r>
            <a:r>
              <a:rPr lang="en-US" sz="2000" dirty="0" smtClean="0"/>
              <a:t>advantage -  Attack </a:t>
            </a:r>
            <a:r>
              <a:rPr lang="en-US" sz="2000" dirty="0"/>
              <a:t>forecasting and prediction however is only hardly </a:t>
            </a:r>
            <a:r>
              <a:rPr lang="en-US" sz="2000" dirty="0" smtClean="0"/>
              <a:t>used</a:t>
            </a:r>
            <a:r>
              <a:rPr lang="en-US" sz="2000" baseline="30000" dirty="0" smtClean="0"/>
              <a:t>[3]</a:t>
            </a:r>
            <a:endParaRPr lang="en-US" sz="2000" baseline="30000" dirty="0"/>
          </a:p>
          <a:p>
            <a:pPr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err="1" smtClean="0"/>
              <a:t>Projecting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predicting</a:t>
            </a:r>
            <a:r>
              <a:rPr lang="de-DE" sz="2000" dirty="0" smtClean="0"/>
              <a:t> </a:t>
            </a:r>
            <a:r>
              <a:rPr lang="de-DE" sz="2000" dirty="0" err="1" smtClean="0"/>
              <a:t>future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developments</a:t>
            </a:r>
            <a:r>
              <a:rPr lang="de-DE" sz="2000" dirty="0" smtClean="0"/>
              <a:t> </a:t>
            </a:r>
            <a:r>
              <a:rPr lang="de-DE" sz="2000" dirty="0" err="1" smtClean="0"/>
              <a:t>furthermore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oftentimes</a:t>
            </a:r>
            <a:r>
              <a:rPr lang="de-DE" sz="2000" dirty="0" smtClean="0"/>
              <a:t> 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</a:t>
            </a:r>
            <a:r>
              <a:rPr lang="de-DE" sz="2000" dirty="0" err="1" smtClean="0"/>
              <a:t>experiences</a:t>
            </a:r>
            <a:r>
              <a:rPr lang="de-DE" sz="2000" dirty="0" smtClean="0"/>
              <a:t>, </a:t>
            </a:r>
            <a:r>
              <a:rPr lang="de-DE" sz="2000" dirty="0" err="1" smtClean="0"/>
              <a:t>subjective</a:t>
            </a:r>
            <a:r>
              <a:rPr lang="de-DE" sz="2000" dirty="0" smtClean="0"/>
              <a:t> </a:t>
            </a:r>
            <a:r>
              <a:rPr lang="de-DE" sz="2000" dirty="0" err="1" smtClean="0"/>
              <a:t>perceptions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gut </a:t>
            </a:r>
            <a:r>
              <a:rPr lang="de-DE" sz="2000" dirty="0" err="1" smtClean="0"/>
              <a:t>feelings</a:t>
            </a:r>
            <a:r>
              <a:rPr lang="de-DE" sz="2000" dirty="0" smtClean="0"/>
              <a:t> of </a:t>
            </a:r>
            <a:r>
              <a:rPr lang="de-DE" sz="2000" dirty="0" err="1" smtClean="0"/>
              <a:t>experts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err="1" smtClean="0"/>
              <a:t>Prone</a:t>
            </a:r>
            <a:r>
              <a:rPr lang="de-DE" sz="1800" dirty="0" smtClean="0"/>
              <a:t>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biases</a:t>
            </a:r>
            <a:endParaRPr lang="de-DE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/>
              <a:t>Time </a:t>
            </a:r>
            <a:r>
              <a:rPr lang="de-DE" sz="1800" dirty="0" err="1" smtClean="0"/>
              <a:t>consuming</a:t>
            </a:r>
            <a:endParaRPr lang="de-DE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de-DE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1" dirty="0"/>
              <a:t>Low </a:t>
            </a:r>
            <a:r>
              <a:rPr lang="de-DE" sz="2001" dirty="0" err="1"/>
              <a:t>levels</a:t>
            </a:r>
            <a:r>
              <a:rPr lang="de-DE" sz="2001" dirty="0"/>
              <a:t> of </a:t>
            </a:r>
            <a:r>
              <a:rPr lang="de-DE" sz="2001" dirty="0" err="1" smtClean="0"/>
              <a:t>automation</a:t>
            </a:r>
            <a:r>
              <a:rPr lang="de-DE" sz="2001" dirty="0" smtClean="0"/>
              <a:t> in </a:t>
            </a:r>
            <a:r>
              <a:rPr lang="de-DE" sz="2001" dirty="0" err="1" smtClean="0"/>
              <a:t>attack</a:t>
            </a:r>
            <a:r>
              <a:rPr lang="de-DE" sz="2001" dirty="0" smtClean="0"/>
              <a:t> </a:t>
            </a:r>
            <a:r>
              <a:rPr lang="de-DE" sz="2001" dirty="0" err="1" smtClean="0"/>
              <a:t>forecasting</a:t>
            </a:r>
            <a:endParaRPr lang="de-DE" sz="2001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2001" dirty="0"/>
          </a:p>
          <a:p>
            <a:pPr>
              <a:buFont typeface="Wingdings" panose="05000000000000000000" pitchFamily="2" charset="2"/>
              <a:buChar char="§"/>
            </a:pPr>
            <a:endParaRPr lang="en-US" sz="2001" baseline="30000" dirty="0" smtClean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8B9-F81A-487D-B8DB-109EAF56310C}" type="datetime4">
              <a:rPr lang="en-US" noProof="0" smtClean="0"/>
              <a:t>November 8, 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“Although many solutions have been proposed, there is still no definite answer on how to effectively and precisely predict cyber attacks.”</a:t>
            </a:r>
            <a:r>
              <a:rPr lang="en-US" sz="2000" baseline="30000" dirty="0"/>
              <a:t>[3</a:t>
            </a:r>
            <a:r>
              <a:rPr lang="en-US" sz="2000" baseline="30000" dirty="0" smtClean="0"/>
              <a:t>]</a:t>
            </a:r>
          </a:p>
          <a:p>
            <a:endParaRPr lang="de-DE" sz="2000" baseline="30000" dirty="0"/>
          </a:p>
          <a:p>
            <a:r>
              <a:rPr lang="de-DE" sz="2000" dirty="0" err="1" smtClean="0"/>
              <a:t>Predictions</a:t>
            </a:r>
            <a:r>
              <a:rPr lang="de-DE" sz="2000" dirty="0" smtClean="0"/>
              <a:t> </a:t>
            </a:r>
            <a:r>
              <a:rPr lang="de-DE" sz="2000" dirty="0" err="1" smtClean="0"/>
              <a:t>mainly</a:t>
            </a:r>
            <a:r>
              <a:rPr lang="de-DE" sz="2000" dirty="0" smtClean="0"/>
              <a:t> </a:t>
            </a:r>
            <a:r>
              <a:rPr lang="de-DE" sz="2000" dirty="0" err="1" smtClean="0"/>
              <a:t>focus</a:t>
            </a:r>
            <a:r>
              <a:rPr lang="de-DE" sz="2000" dirty="0" smtClean="0"/>
              <a:t> on a </a:t>
            </a:r>
            <a:r>
              <a:rPr lang="de-DE" sz="2000" dirty="0" err="1" smtClean="0"/>
              <a:t>short</a:t>
            </a:r>
            <a:r>
              <a:rPr lang="de-DE" sz="2000" dirty="0" smtClean="0"/>
              <a:t> </a:t>
            </a:r>
            <a:r>
              <a:rPr lang="de-DE" sz="2000" dirty="0" err="1" smtClean="0"/>
              <a:t>term</a:t>
            </a:r>
            <a:r>
              <a:rPr lang="de-DE" sz="2000" dirty="0" smtClean="0"/>
              <a:t> </a:t>
            </a:r>
            <a:r>
              <a:rPr lang="de-DE" sz="2000" dirty="0" err="1" smtClean="0"/>
              <a:t>horizon</a:t>
            </a:r>
            <a:r>
              <a:rPr lang="de-DE" sz="2000" dirty="0" smtClean="0"/>
              <a:t> </a:t>
            </a:r>
            <a:r>
              <a:rPr lang="de-DE" sz="2000" dirty="0" err="1" smtClean="0"/>
              <a:t>rather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a medium-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long</a:t>
            </a:r>
            <a:r>
              <a:rPr lang="de-DE" sz="2000" dirty="0"/>
              <a:t>-</a:t>
            </a:r>
            <a:r>
              <a:rPr lang="de-DE" sz="2000" dirty="0" smtClean="0"/>
              <a:t>term </a:t>
            </a:r>
            <a:r>
              <a:rPr lang="de-DE" sz="2000" dirty="0" err="1" smtClean="0"/>
              <a:t>horizon</a:t>
            </a:r>
            <a:endParaRPr lang="de-DE" sz="2000" dirty="0" smtClean="0"/>
          </a:p>
          <a:p>
            <a:endParaRPr lang="de-DE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Attack prediction and forecasting “is </a:t>
            </a:r>
            <a:r>
              <a:rPr lang="en-US" sz="2000" dirty="0"/>
              <a:t>still an open and </a:t>
            </a:r>
            <a:r>
              <a:rPr lang="en-US" sz="2000" dirty="0" smtClean="0"/>
              <a:t>an imperative</a:t>
            </a:r>
            <a:r>
              <a:rPr lang="en-US" sz="2000" dirty="0"/>
              <a:t>, desirable research </a:t>
            </a:r>
            <a:r>
              <a:rPr lang="en-US" sz="2000" dirty="0" smtClean="0"/>
              <a:t>problem”</a:t>
            </a:r>
            <a:r>
              <a:rPr lang="en-US" sz="2000" baseline="30000" dirty="0" smtClean="0"/>
              <a:t>[3]</a:t>
            </a:r>
            <a:endParaRPr lang="en-US" sz="2000" baseline="300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8B9-F81A-487D-B8DB-109EAF56310C}" type="datetime4">
              <a:rPr lang="en-US" noProof="0" smtClean="0"/>
              <a:t>November 8, 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3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79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32D770A6-4F6A-4460-8B84-633AB9703D70}"/>
              </a:ext>
            </a:extLst>
          </p:cNvPr>
          <p:cNvSpPr/>
          <p:nvPr/>
        </p:nvSpPr>
        <p:spPr>
          <a:xfrm>
            <a:off x="507304" y="1318730"/>
            <a:ext cx="10959881" cy="916552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59C6B2B-A7D9-476F-8651-1D5DEED5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46" y="1409186"/>
            <a:ext cx="10686744" cy="6523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e-DE" sz="2000" b="1" dirty="0" err="1"/>
              <a:t>Cyber</a:t>
            </a:r>
            <a:r>
              <a:rPr lang="de-DE" sz="2000" b="1" dirty="0"/>
              <a:t> </a:t>
            </a:r>
            <a:r>
              <a:rPr lang="de-DE" sz="2000" b="1" dirty="0" err="1"/>
              <a:t>Threat</a:t>
            </a:r>
            <a:r>
              <a:rPr lang="de-DE" sz="2000" b="1" dirty="0"/>
              <a:t> </a:t>
            </a:r>
            <a:r>
              <a:rPr lang="de-DE" sz="2000" b="1" dirty="0" err="1"/>
              <a:t>Intelligence</a:t>
            </a:r>
            <a:r>
              <a:rPr lang="de-DE" sz="2000" b="1" dirty="0"/>
              <a:t> (CTI) </a:t>
            </a:r>
            <a:r>
              <a:rPr lang="de-DE" sz="2000" dirty="0" err="1"/>
              <a:t>defines</a:t>
            </a:r>
            <a:r>
              <a:rPr lang="de-DE" sz="2000" dirty="0"/>
              <a:t> </a:t>
            </a:r>
            <a:r>
              <a:rPr lang="de-DE" sz="2000" dirty="0" err="1"/>
              <a:t>structured</a:t>
            </a:r>
            <a:r>
              <a:rPr lang="de-DE" sz="2000" dirty="0"/>
              <a:t>, </a:t>
            </a:r>
            <a:r>
              <a:rPr lang="de-DE" sz="2000" dirty="0" err="1"/>
              <a:t>actionable</a:t>
            </a:r>
            <a:r>
              <a:rPr lang="de-DE" sz="2000" dirty="0"/>
              <a:t> </a:t>
            </a:r>
            <a:r>
              <a:rPr lang="de-DE" sz="2000" dirty="0" err="1"/>
              <a:t>information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identiying</a:t>
            </a:r>
            <a:r>
              <a:rPr lang="de-DE" sz="2000" dirty="0"/>
              <a:t> </a:t>
            </a:r>
            <a:r>
              <a:rPr lang="de-DE" sz="2000" dirty="0" err="1"/>
              <a:t>adversaries</a:t>
            </a:r>
            <a:r>
              <a:rPr lang="de-DE" sz="2000" dirty="0"/>
              <a:t> and </a:t>
            </a:r>
            <a:r>
              <a:rPr lang="de-DE" sz="2000" dirty="0" err="1"/>
              <a:t>their</a:t>
            </a:r>
            <a:r>
              <a:rPr lang="de-DE" sz="2000" dirty="0"/>
              <a:t> </a:t>
            </a:r>
            <a:r>
              <a:rPr lang="de-DE" sz="2000" dirty="0" err="1"/>
              <a:t>motives</a:t>
            </a:r>
            <a:r>
              <a:rPr lang="de-DE" sz="2000" dirty="0"/>
              <a:t>, </a:t>
            </a:r>
            <a:r>
              <a:rPr lang="de-DE" sz="2000" dirty="0" err="1"/>
              <a:t>goals</a:t>
            </a:r>
            <a:r>
              <a:rPr lang="de-DE" sz="2000" dirty="0"/>
              <a:t>, </a:t>
            </a:r>
            <a:r>
              <a:rPr lang="de-DE" sz="2000" dirty="0" err="1"/>
              <a:t>capabilities</a:t>
            </a:r>
            <a:r>
              <a:rPr lang="de-DE" sz="2000" dirty="0"/>
              <a:t>, </a:t>
            </a:r>
            <a:r>
              <a:rPr lang="de-DE" sz="2000" dirty="0" err="1"/>
              <a:t>resources</a:t>
            </a:r>
            <a:r>
              <a:rPr lang="de-DE" sz="2000" dirty="0"/>
              <a:t> and </a:t>
            </a:r>
            <a:r>
              <a:rPr lang="de-DE" sz="2000" dirty="0" err="1"/>
              <a:t>tactis</a:t>
            </a:r>
            <a:r>
              <a:rPr lang="de-DE" sz="2000" dirty="0" smtClean="0"/>
              <a:t>.</a:t>
            </a:r>
            <a:r>
              <a:rPr lang="de-DE" sz="2000" baseline="30000" dirty="0" smtClean="0"/>
              <a:t>[2]</a:t>
            </a:r>
            <a:endParaRPr lang="de-DE" sz="2000" baseline="30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81A845-AC70-487D-9F2D-4547A48E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08.11.2021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863219-CB85-49F8-8123-6755162C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E2BF1E9-5614-4223-AE04-E056F7FD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Cyber</a:t>
            </a:r>
            <a:r>
              <a:rPr lang="de-DE" dirty="0"/>
              <a:t> </a:t>
            </a:r>
            <a:r>
              <a:rPr lang="de-DE" dirty="0" err="1"/>
              <a:t>Threat</a:t>
            </a:r>
            <a:r>
              <a:rPr lang="de-DE" dirty="0"/>
              <a:t> </a:t>
            </a:r>
            <a:r>
              <a:rPr lang="de-DE" dirty="0" err="1"/>
              <a:t>Intelligence</a:t>
            </a:r>
            <a:endParaRPr lang="de-DE" dirty="0"/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68A1FA18-B4C1-4F2D-A26D-1D54D5E5B830}"/>
              </a:ext>
            </a:extLst>
          </p:cNvPr>
          <p:cNvCxnSpPr>
            <a:cxnSpLocks/>
          </p:cNvCxnSpPr>
          <p:nvPr/>
        </p:nvCxnSpPr>
        <p:spPr>
          <a:xfrm flipV="1">
            <a:off x="507303" y="1318730"/>
            <a:ext cx="1372766" cy="811888"/>
          </a:xfrm>
          <a:prstGeom prst="bentConnector3">
            <a:avLst>
              <a:gd name="adj1" fmla="val -943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1EA68A38-0C0F-4229-8B35-C27C9BA5CBEA}"/>
              </a:ext>
            </a:extLst>
          </p:cNvPr>
          <p:cNvCxnSpPr>
            <a:cxnSpLocks/>
          </p:cNvCxnSpPr>
          <p:nvPr/>
        </p:nvCxnSpPr>
        <p:spPr>
          <a:xfrm flipV="1">
            <a:off x="10549887" y="1404553"/>
            <a:ext cx="955446" cy="818821"/>
          </a:xfrm>
          <a:prstGeom prst="bentConnector3">
            <a:avLst>
              <a:gd name="adj1" fmla="val 10019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1531FF5A-4A8F-44C4-93CE-3902205A5B97}"/>
              </a:ext>
            </a:extLst>
          </p:cNvPr>
          <p:cNvSpPr txBox="1">
            <a:spLocks/>
          </p:cNvSpPr>
          <p:nvPr/>
        </p:nvSpPr>
        <p:spPr>
          <a:xfrm>
            <a:off x="918019" y="4756521"/>
            <a:ext cx="5399380" cy="20487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dirty="0" err="1">
                <a:cs typeface="Calibri" panose="020F0502020204030204" pitchFamily="34" charset="0"/>
              </a:rPr>
              <a:t>Importance</a:t>
            </a:r>
            <a:r>
              <a:rPr lang="de-DE" sz="1800" dirty="0">
                <a:cs typeface="Calibri" panose="020F0502020204030204" pitchFamily="34" charset="0"/>
              </a:rPr>
              <a:t> of CTI lies in </a:t>
            </a:r>
            <a:r>
              <a:rPr lang="de-DE" sz="1800" dirty="0" err="1" smtClean="0">
                <a:cs typeface="Calibri" panose="020F0502020204030204" pitchFamily="34" charset="0"/>
              </a:rPr>
              <a:t>itst</a:t>
            </a:r>
            <a:r>
              <a:rPr lang="de-DE" sz="1800" dirty="0" smtClean="0">
                <a:cs typeface="Calibri" panose="020F0502020204030204" pitchFamily="34" charset="0"/>
              </a:rPr>
              <a:t> </a:t>
            </a:r>
            <a:r>
              <a:rPr lang="de-DE" sz="1800" dirty="0" err="1">
                <a:cs typeface="Calibri" panose="020F0502020204030204" pitchFamily="34" charset="0"/>
              </a:rPr>
              <a:t>ability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dirty="0" err="1">
                <a:cs typeface="Calibri" panose="020F0502020204030204" pitchFamily="34" charset="0"/>
              </a:rPr>
              <a:t>to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b="1" dirty="0" err="1">
                <a:cs typeface="Calibri" panose="020F0502020204030204" pitchFamily="34" charset="0"/>
              </a:rPr>
              <a:t>share</a:t>
            </a:r>
            <a:r>
              <a:rPr lang="de-DE" sz="1800" b="1" dirty="0">
                <a:cs typeface="Calibri" panose="020F0502020204030204" pitchFamily="34" charset="0"/>
              </a:rPr>
              <a:t> </a:t>
            </a:r>
            <a:r>
              <a:rPr lang="de-DE" sz="1800" b="1" dirty="0" err="1">
                <a:cs typeface="Calibri" panose="020F0502020204030204" pitchFamily="34" charset="0"/>
              </a:rPr>
              <a:t>threat</a:t>
            </a:r>
            <a:r>
              <a:rPr lang="de-DE" sz="1800" b="1" dirty="0">
                <a:cs typeface="Calibri" panose="020F0502020204030204" pitchFamily="34" charset="0"/>
              </a:rPr>
              <a:t> </a:t>
            </a:r>
            <a:r>
              <a:rPr lang="de-DE" sz="1800" b="1" dirty="0" err="1">
                <a:cs typeface="Calibri" panose="020F0502020204030204" pitchFamily="34" charset="0"/>
              </a:rPr>
              <a:t>information</a:t>
            </a:r>
            <a:r>
              <a:rPr lang="de-DE" sz="1800" b="1" dirty="0">
                <a:cs typeface="Calibri" panose="020F0502020204030204" pitchFamily="34" charset="0"/>
              </a:rPr>
              <a:t> </a:t>
            </a:r>
            <a:r>
              <a:rPr lang="de-DE" sz="1800" dirty="0" err="1">
                <a:cs typeface="Calibri" panose="020F0502020204030204" pitchFamily="34" charset="0"/>
              </a:rPr>
              <a:t>among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cs typeface="Calibri" panose="020F0502020204030204" pitchFamily="34" charset="0"/>
              </a:rPr>
              <a:t>partners</a:t>
            </a:r>
            <a:r>
              <a:rPr lang="de-DE" sz="1800" dirty="0" smtClean="0">
                <a:cs typeface="Calibri" panose="020F0502020204030204" pitchFamily="34" charset="0"/>
              </a:rPr>
              <a:t> </a:t>
            </a:r>
            <a:r>
              <a:rPr lang="de-DE" sz="1800" baseline="30000" dirty="0" smtClean="0">
                <a:cs typeface="Calibri" panose="020F0502020204030204" pitchFamily="34" charset="0"/>
              </a:rPr>
              <a:t>[2]</a:t>
            </a:r>
            <a:endParaRPr lang="de-DE" sz="1800" baseline="300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>
                <a:cs typeface="Calibri" panose="020F0502020204030204" pitchFamily="34" charset="0"/>
              </a:rPr>
              <a:t>→ </a:t>
            </a:r>
            <a:r>
              <a:rPr lang="de-DE" sz="1800" i="1" dirty="0" err="1">
                <a:cs typeface="Calibri" panose="020F0502020204030204" pitchFamily="34" charset="0"/>
              </a:rPr>
              <a:t>steamlined</a:t>
            </a:r>
            <a:r>
              <a:rPr lang="de-DE" sz="1800" dirty="0">
                <a:cs typeface="Calibri" panose="020F0502020204030204" pitchFamily="34" charset="0"/>
              </a:rPr>
              <a:t> and </a:t>
            </a:r>
            <a:r>
              <a:rPr lang="de-DE" sz="1800" i="1" dirty="0" err="1">
                <a:cs typeface="Calibri" panose="020F0502020204030204" pitchFamily="34" charset="0"/>
              </a:rPr>
              <a:t>structured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dirty="0" err="1">
                <a:cs typeface="Calibri" panose="020F0502020204030204" pitchFamily="34" charset="0"/>
              </a:rPr>
              <a:t>information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dirty="0" err="1">
                <a:cs typeface="Calibri" panose="020F0502020204030204" pitchFamily="34" charset="0"/>
              </a:rPr>
              <a:t>sharing</a:t>
            </a:r>
            <a:endParaRPr lang="de-DE" sz="18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>
                <a:cs typeface="Calibri" panose="020F0502020204030204" pitchFamily="34" charset="0"/>
              </a:rPr>
              <a:t>→ Structured </a:t>
            </a:r>
            <a:r>
              <a:rPr lang="de-DE" sz="1800" dirty="0" err="1">
                <a:cs typeface="Calibri" panose="020F0502020204030204" pitchFamily="34" charset="0"/>
              </a:rPr>
              <a:t>Threat</a:t>
            </a:r>
            <a:r>
              <a:rPr lang="de-DE" sz="1800" dirty="0">
                <a:cs typeface="Calibri" panose="020F0502020204030204" pitchFamily="34" charset="0"/>
              </a:rPr>
              <a:t> Information </a:t>
            </a:r>
            <a:r>
              <a:rPr lang="de-DE" sz="1800" dirty="0" err="1">
                <a:cs typeface="Calibri" panose="020F0502020204030204" pitchFamily="34" charset="0"/>
              </a:rPr>
              <a:t>eXpression</a:t>
            </a:r>
            <a:r>
              <a:rPr lang="de-DE" sz="1800" dirty="0">
                <a:cs typeface="Calibri" panose="020F0502020204030204" pitchFamily="34" charset="0"/>
              </a:rPr>
              <a:t> (STIX </a:t>
            </a:r>
            <a:r>
              <a:rPr lang="de-DE" sz="1800" dirty="0" err="1">
                <a:cs typeface="Calibri" panose="020F0502020204030204" pitchFamily="34" charset="0"/>
              </a:rPr>
              <a:t>language</a:t>
            </a:r>
            <a:r>
              <a:rPr lang="de-DE" sz="1800" dirty="0">
                <a:cs typeface="Calibri" panose="020F0502020204030204" pitchFamily="34" charset="0"/>
              </a:rPr>
              <a:t>) </a:t>
            </a:r>
            <a:r>
              <a:rPr lang="de-DE" sz="1800" dirty="0" err="1">
                <a:cs typeface="Calibri" panose="020F0502020204030204" pitchFamily="34" charset="0"/>
              </a:rPr>
              <a:t>as</a:t>
            </a:r>
            <a:r>
              <a:rPr lang="de-DE" sz="1800" dirty="0">
                <a:cs typeface="Calibri" panose="020F0502020204030204" pitchFamily="34" charset="0"/>
              </a:rPr>
              <a:t> a </a:t>
            </a:r>
            <a:r>
              <a:rPr lang="de-DE" sz="1800" dirty="0" err="1">
                <a:cs typeface="Calibri" panose="020F0502020204030204" pitchFamily="34" charset="0"/>
              </a:rPr>
              <a:t>standard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dirty="0" err="1">
                <a:cs typeface="Calibri" panose="020F0502020204030204" pitchFamily="34" charset="0"/>
              </a:rPr>
              <a:t>language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dirty="0" err="1">
                <a:cs typeface="Calibri" panose="020F0502020204030204" pitchFamily="34" charset="0"/>
              </a:rPr>
              <a:t>for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dirty="0" err="1">
                <a:cs typeface="Calibri" panose="020F0502020204030204" pitchFamily="34" charset="0"/>
              </a:rPr>
              <a:t>sharing</a:t>
            </a:r>
            <a:r>
              <a:rPr lang="de-DE" sz="1800" dirty="0">
                <a:cs typeface="Calibri" panose="020F0502020204030204" pitchFamily="34" charset="0"/>
              </a:rPr>
              <a:t> CTI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66" dirty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133" dirty="0">
              <a:cs typeface="Calibri" panose="020F0502020204030204" pitchFamily="34" charset="0"/>
            </a:endParaRPr>
          </a:p>
          <a:p>
            <a:endParaRPr lang="de-DE" sz="2666" dirty="0"/>
          </a:p>
        </p:txBody>
      </p:sp>
      <p:sp>
        <p:nvSpPr>
          <p:cNvPr id="25" name="Flussdiagramm: Verbinder 24">
            <a:extLst>
              <a:ext uri="{FF2B5EF4-FFF2-40B4-BE49-F238E27FC236}">
                <a16:creationId xmlns:a16="http://schemas.microsoft.com/office/drawing/2014/main" id="{F878652A-70A3-4BEF-B41E-D6FA7AF12978}"/>
              </a:ext>
            </a:extLst>
          </p:cNvPr>
          <p:cNvSpPr/>
          <p:nvPr/>
        </p:nvSpPr>
        <p:spPr>
          <a:xfrm>
            <a:off x="5785732" y="2855875"/>
            <a:ext cx="2068339" cy="1950061"/>
          </a:xfrm>
          <a:prstGeom prst="flowChartConnector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6" name="Flussdiagramm: Verbinder 25">
            <a:extLst>
              <a:ext uri="{FF2B5EF4-FFF2-40B4-BE49-F238E27FC236}">
                <a16:creationId xmlns:a16="http://schemas.microsoft.com/office/drawing/2014/main" id="{EBCE229C-21B8-424E-877A-EA7FAD7907B5}"/>
              </a:ext>
            </a:extLst>
          </p:cNvPr>
          <p:cNvSpPr/>
          <p:nvPr/>
        </p:nvSpPr>
        <p:spPr>
          <a:xfrm>
            <a:off x="6219519" y="4452269"/>
            <a:ext cx="2068339" cy="1894003"/>
          </a:xfrm>
          <a:prstGeom prst="flowChartConnector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7" name="Flussdiagramm: Verbinder 26">
            <a:extLst>
              <a:ext uri="{FF2B5EF4-FFF2-40B4-BE49-F238E27FC236}">
                <a16:creationId xmlns:a16="http://schemas.microsoft.com/office/drawing/2014/main" id="{04EA044A-76BE-4C30-87E8-A67A53D33DBE}"/>
              </a:ext>
            </a:extLst>
          </p:cNvPr>
          <p:cNvSpPr/>
          <p:nvPr/>
        </p:nvSpPr>
        <p:spPr>
          <a:xfrm>
            <a:off x="7696966" y="3156441"/>
            <a:ext cx="2049353" cy="1950061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10" name="Flussdiagramm: Verbinder 9">
            <a:extLst>
              <a:ext uri="{FF2B5EF4-FFF2-40B4-BE49-F238E27FC236}">
                <a16:creationId xmlns:a16="http://schemas.microsoft.com/office/drawing/2014/main" id="{CC3ACC26-E677-44DD-A671-303BBFB614BE}"/>
              </a:ext>
            </a:extLst>
          </p:cNvPr>
          <p:cNvSpPr/>
          <p:nvPr/>
        </p:nvSpPr>
        <p:spPr>
          <a:xfrm>
            <a:off x="6892155" y="3823321"/>
            <a:ext cx="1285974" cy="121981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27AC79F9-D72C-4F5D-850D-6F508E35DE77}"/>
              </a:ext>
            </a:extLst>
          </p:cNvPr>
          <p:cNvSpPr txBox="1"/>
          <p:nvPr/>
        </p:nvSpPr>
        <p:spPr>
          <a:xfrm>
            <a:off x="7082162" y="4107531"/>
            <a:ext cx="977110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199" b="1" dirty="0"/>
              <a:t>CTI</a:t>
            </a:r>
            <a:endParaRPr lang="en-GB" sz="3199" b="1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72A8233-F9DE-41CF-8AC9-11436D8653BE}"/>
              </a:ext>
            </a:extLst>
          </p:cNvPr>
          <p:cNvSpPr txBox="1"/>
          <p:nvPr/>
        </p:nvSpPr>
        <p:spPr>
          <a:xfrm>
            <a:off x="8177322" y="3857873"/>
            <a:ext cx="230839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 dirty="0" smtClean="0">
                <a:solidFill>
                  <a:schemeClr val="bg1"/>
                </a:solidFill>
              </a:rPr>
              <a:t>Levels</a:t>
            </a:r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8463E210-77F0-405D-AC70-C2F23F63DA84}"/>
              </a:ext>
            </a:extLst>
          </p:cNvPr>
          <p:cNvSpPr txBox="1"/>
          <p:nvPr/>
        </p:nvSpPr>
        <p:spPr>
          <a:xfrm>
            <a:off x="6528503" y="5190141"/>
            <a:ext cx="1325568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33" b="1" dirty="0">
                <a:solidFill>
                  <a:schemeClr val="bg1"/>
                </a:solidFill>
              </a:rPr>
              <a:t>Formats</a:t>
            </a:r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2B792FC2-A636-45EF-B6ED-141364ADDB7E}"/>
              </a:ext>
            </a:extLst>
          </p:cNvPr>
          <p:cNvSpPr txBox="1"/>
          <p:nvPr/>
        </p:nvSpPr>
        <p:spPr>
          <a:xfrm>
            <a:off x="5802872" y="3359406"/>
            <a:ext cx="1796082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b="1" dirty="0" smtClean="0">
                <a:solidFill>
                  <a:schemeClr val="bg1"/>
                </a:solidFill>
              </a:rPr>
              <a:t>Objectives</a:t>
            </a:r>
            <a:endParaRPr lang="en-GB" sz="2133" b="1" dirty="0">
              <a:solidFill>
                <a:schemeClr val="bg1"/>
              </a:solidFill>
            </a:endParaRPr>
          </a:p>
        </p:txBody>
      </p:sp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1531FF5A-4A8F-44C4-93CE-3902205A5B97}"/>
              </a:ext>
            </a:extLst>
          </p:cNvPr>
          <p:cNvSpPr txBox="1">
            <a:spLocks/>
          </p:cNvSpPr>
          <p:nvPr/>
        </p:nvSpPr>
        <p:spPr>
          <a:xfrm>
            <a:off x="9844331" y="2945412"/>
            <a:ext cx="2213578" cy="133713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cs typeface="Calibri" panose="020F0502020204030204" pitchFamily="34" charset="0"/>
              </a:rPr>
              <a:t>Technical CTI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cs typeface="Calibri" panose="020F0502020204030204" pitchFamily="34" charset="0"/>
              </a:rPr>
              <a:t>Operational CTI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err="1">
                <a:cs typeface="Calibri" panose="020F0502020204030204" pitchFamily="34" charset="0"/>
              </a:rPr>
              <a:t>Tactical</a:t>
            </a:r>
            <a:r>
              <a:rPr lang="de-DE" sz="1800" dirty="0">
                <a:cs typeface="Calibri" panose="020F0502020204030204" pitchFamily="34" charset="0"/>
              </a:rPr>
              <a:t> CTI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cs typeface="Calibri" panose="020F0502020204030204" pitchFamily="34" charset="0"/>
              </a:rPr>
              <a:t>Strategic CTI</a:t>
            </a:r>
          </a:p>
          <a:p>
            <a:pPr>
              <a:buFont typeface="Arial" panose="020B0604020202020204" pitchFamily="34" charset="0"/>
              <a:buChar char="•"/>
            </a:pPr>
            <a:endParaRPr lang="de-DE" sz="1866" dirty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sz="2133" dirty="0">
              <a:cs typeface="Calibri" panose="020F0502020204030204" pitchFamily="34" charset="0"/>
            </a:endParaRPr>
          </a:p>
          <a:p>
            <a:endParaRPr lang="de-DE" sz="2666" dirty="0"/>
          </a:p>
        </p:txBody>
      </p:sp>
      <p:sp>
        <p:nvSpPr>
          <p:cNvPr id="22" name="Inhaltsplatzhalter 1">
            <a:extLst>
              <a:ext uri="{FF2B5EF4-FFF2-40B4-BE49-F238E27FC236}">
                <a16:creationId xmlns:a16="http://schemas.microsoft.com/office/drawing/2014/main" id="{1531FF5A-4A8F-44C4-93CE-3902205A5B97}"/>
              </a:ext>
            </a:extLst>
          </p:cNvPr>
          <p:cNvSpPr txBox="1">
            <a:spLocks/>
          </p:cNvSpPr>
          <p:nvPr/>
        </p:nvSpPr>
        <p:spPr>
          <a:xfrm>
            <a:off x="1241881" y="2325738"/>
            <a:ext cx="4693698" cy="20487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DE" sz="1800" dirty="0">
                <a:cs typeface="Calibri" panose="020F0502020204030204" pitchFamily="34" charset="0"/>
              </a:rPr>
              <a:t>Powerful </a:t>
            </a:r>
            <a:r>
              <a:rPr lang="de-DE" sz="1800" dirty="0" err="1">
                <a:cs typeface="Calibri" panose="020F0502020204030204" pitchFamily="34" charset="0"/>
              </a:rPr>
              <a:t>means</a:t>
            </a:r>
            <a:r>
              <a:rPr lang="de-DE" sz="1800" dirty="0">
                <a:cs typeface="Calibri" panose="020F0502020204030204" pitchFamily="34" charset="0"/>
              </a:rPr>
              <a:t> of </a:t>
            </a:r>
            <a:r>
              <a:rPr lang="de-DE" sz="1800" b="1" dirty="0" err="1">
                <a:cs typeface="Calibri" panose="020F0502020204030204" pitchFamily="34" charset="0"/>
              </a:rPr>
              <a:t>increasing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dirty="0" err="1">
                <a:cs typeface="Calibri" panose="020F0502020204030204" pitchFamily="34" charset="0"/>
              </a:rPr>
              <a:t>the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b="1" dirty="0" err="1">
                <a:cs typeface="Calibri" panose="020F0502020204030204" pitchFamily="34" charset="0"/>
              </a:rPr>
              <a:t>efficiency</a:t>
            </a:r>
            <a:r>
              <a:rPr lang="de-DE" sz="1800" b="1" dirty="0">
                <a:cs typeface="Calibri" panose="020F0502020204030204" pitchFamily="34" charset="0"/>
              </a:rPr>
              <a:t>  </a:t>
            </a:r>
            <a:r>
              <a:rPr lang="de-DE" sz="1800" dirty="0" err="1">
                <a:cs typeface="Calibri" panose="020F0502020204030204" pitchFamily="34" charset="0"/>
              </a:rPr>
              <a:t>and</a:t>
            </a:r>
            <a:r>
              <a:rPr lang="de-DE" sz="1800" b="1" dirty="0">
                <a:cs typeface="Calibri" panose="020F0502020204030204" pitchFamily="34" charset="0"/>
              </a:rPr>
              <a:t> </a:t>
            </a:r>
            <a:r>
              <a:rPr lang="de-DE" sz="1800" b="1" dirty="0" err="1">
                <a:cs typeface="Calibri" panose="020F0502020204030204" pitchFamily="34" charset="0"/>
              </a:rPr>
              <a:t>automation</a:t>
            </a:r>
            <a:r>
              <a:rPr lang="de-DE" sz="1800" b="1" dirty="0">
                <a:cs typeface="Calibri" panose="020F0502020204030204" pitchFamily="34" charset="0"/>
              </a:rPr>
              <a:t> </a:t>
            </a:r>
            <a:r>
              <a:rPr lang="de-DE" sz="1800" dirty="0">
                <a:cs typeface="Calibri" panose="020F0502020204030204" pitchFamily="34" charset="0"/>
              </a:rPr>
              <a:t>of </a:t>
            </a:r>
            <a:r>
              <a:rPr lang="de-DE" sz="1800" dirty="0" err="1">
                <a:cs typeface="Calibri" panose="020F0502020204030204" pitchFamily="34" charset="0"/>
              </a:rPr>
              <a:t>various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dirty="0" err="1">
                <a:cs typeface="Calibri" panose="020F0502020204030204" pitchFamily="34" charset="0"/>
              </a:rPr>
              <a:t>security</a:t>
            </a:r>
            <a:r>
              <a:rPr lang="de-DE" sz="1800" dirty="0">
                <a:cs typeface="Calibri" panose="020F0502020204030204" pitchFamily="34" charset="0"/>
              </a:rPr>
              <a:t> </a:t>
            </a:r>
            <a:r>
              <a:rPr lang="de-DE" sz="1800" dirty="0" err="1" smtClean="0">
                <a:cs typeface="Calibri" panose="020F0502020204030204" pitchFamily="34" charset="0"/>
              </a:rPr>
              <a:t>solutions</a:t>
            </a:r>
            <a:endParaRPr lang="de-DE" sz="1800" dirty="0" smtClean="0"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cs typeface="Calibri" panose="020F0502020204030204" pitchFamily="34" charset="0"/>
              </a:rPr>
              <a:t>CTI can be used for automated reasoning </a:t>
            </a:r>
            <a:r>
              <a:rPr lang="en-US" sz="1800" dirty="0" smtClean="0">
                <a:cs typeface="Calibri" panose="020F0502020204030204" pitchFamily="34" charset="0"/>
              </a:rPr>
              <a:t> (</a:t>
            </a:r>
            <a:r>
              <a:rPr lang="en-US" sz="1800" b="1" dirty="0" smtClean="0">
                <a:cs typeface="Calibri" panose="020F0502020204030204" pitchFamily="34" charset="0"/>
              </a:rPr>
              <a:t>data driven analytics</a:t>
            </a:r>
            <a:r>
              <a:rPr lang="en-US" sz="1800" dirty="0" smtClean="0">
                <a:cs typeface="Calibri" panose="020F0502020204030204" pitchFamily="34" charset="0"/>
              </a:rPr>
              <a:t>) in </a:t>
            </a:r>
            <a:r>
              <a:rPr lang="en-US" sz="1800" dirty="0">
                <a:cs typeface="Calibri" panose="020F0502020204030204" pitchFamily="34" charset="0"/>
              </a:rPr>
              <a:t>cyber risk </a:t>
            </a:r>
            <a:r>
              <a:rPr lang="en-US" sz="1800" dirty="0" smtClean="0">
                <a:cs typeface="Calibri" panose="020F0502020204030204" pitchFamily="34" charset="0"/>
              </a:rPr>
              <a:t>management</a:t>
            </a:r>
            <a:endParaRPr lang="de-DE" sz="18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1800" dirty="0" smtClean="0">
                <a:cs typeface="Calibri" panose="020F0502020204030204" pitchFamily="34" charset="0"/>
              </a:rPr>
              <a:t>→ </a:t>
            </a:r>
            <a:r>
              <a:rPr lang="en-US" sz="1800" dirty="0">
                <a:cs typeface="Calibri" panose="020F0502020204030204" pitchFamily="34" charset="0"/>
              </a:rPr>
              <a:t>Threat </a:t>
            </a:r>
            <a:r>
              <a:rPr lang="en-US" sz="1800" dirty="0" smtClean="0">
                <a:cs typeface="Calibri" panose="020F0502020204030204" pitchFamily="34" charset="0"/>
              </a:rPr>
              <a:t>Hunting; Attack detection; Attack prediction; Forensic investigations</a:t>
            </a:r>
            <a:endParaRPr lang="en-US" sz="1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0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E09E3BE-3A10-4981-8ECB-7817BA1B6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000" y="1455657"/>
            <a:ext cx="10622547" cy="2769586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Can any patterns or trends be extracted form CTI and used for crafting </a:t>
            </a:r>
            <a:r>
              <a:rPr lang="en-US" sz="2000" dirty="0" smtClean="0"/>
              <a:t>strategic medium </a:t>
            </a:r>
            <a:r>
              <a:rPr lang="en-US" sz="2000" dirty="0"/>
              <a:t>to long term predictions on the threat landscape</a:t>
            </a:r>
            <a:r>
              <a:rPr lang="en-US" sz="2000" dirty="0" smtClean="0"/>
              <a:t>?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How do different algorithms perform to predict future malware in a medium to long term</a:t>
            </a:r>
            <a:r>
              <a:rPr lang="en-US" sz="2000" dirty="0" smtClean="0"/>
              <a:t>?</a:t>
            </a:r>
            <a:endParaRPr lang="de-DE" sz="20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Can </a:t>
            </a:r>
            <a:r>
              <a:rPr lang="de-DE" sz="2000" dirty="0" err="1" smtClean="0"/>
              <a:t>graph</a:t>
            </a:r>
            <a:r>
              <a:rPr lang="de-DE" sz="2000" dirty="0" smtClean="0"/>
              <a:t> </a:t>
            </a:r>
            <a:r>
              <a:rPr lang="de-DE" sz="2000" dirty="0" err="1" smtClean="0"/>
              <a:t>analytics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used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increase</a:t>
            </a:r>
            <a:r>
              <a:rPr lang="de-DE" sz="2000" dirty="0" smtClean="0"/>
              <a:t> </a:t>
            </a:r>
            <a:r>
              <a:rPr lang="de-DE" sz="2000" dirty="0" err="1" smtClean="0"/>
              <a:t>automation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precision</a:t>
            </a:r>
            <a:r>
              <a:rPr lang="de-DE" sz="2000" dirty="0" smtClean="0"/>
              <a:t> in </a:t>
            </a:r>
            <a:r>
              <a:rPr lang="de-DE" sz="2000" dirty="0" err="1" smtClean="0"/>
              <a:t>attack</a:t>
            </a:r>
            <a:r>
              <a:rPr lang="de-DE" sz="2000" dirty="0" smtClean="0"/>
              <a:t> </a:t>
            </a:r>
            <a:r>
              <a:rPr lang="de-DE" sz="2000" dirty="0" err="1" smtClean="0"/>
              <a:t>prediction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forecasting</a:t>
            </a:r>
            <a:endParaRPr lang="de-DE" sz="2000" dirty="0"/>
          </a:p>
          <a:p>
            <a:pPr lvl="1"/>
            <a:endParaRPr lang="de-DE" dirty="0"/>
          </a:p>
          <a:p>
            <a:pPr marL="355579" lvl="1" indent="0">
              <a:buNone/>
            </a:pP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EF487E-2A15-42B7-AA09-CCE46889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08.11.2021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810156-56F0-40E1-8840-D8D25147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3E6D76A-A548-4B23-BA99-DE757FAB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Research </a:t>
            </a:r>
            <a:r>
              <a:rPr lang="de-DE" dirty="0" err="1"/>
              <a:t>objectives</a:t>
            </a:r>
            <a:r>
              <a:rPr lang="de-DE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4DA9040-7D1D-420D-891C-CB891A6483AA}"/>
              </a:ext>
            </a:extLst>
          </p:cNvPr>
          <p:cNvSpPr txBox="1"/>
          <p:nvPr/>
        </p:nvSpPr>
        <p:spPr>
          <a:xfrm>
            <a:off x="1060120" y="3881282"/>
            <a:ext cx="1510197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798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112A1ECC-902F-4292-8F59-0681496F26AC}"/>
              </a:ext>
            </a:extLst>
          </p:cNvPr>
          <p:cNvSpPr txBox="1">
            <a:spLocks/>
          </p:cNvSpPr>
          <p:nvPr/>
        </p:nvSpPr>
        <p:spPr>
          <a:xfrm>
            <a:off x="5833256" y="2612988"/>
            <a:ext cx="6211901" cy="15408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03652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0423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7194" indent="-198888" algn="l" defTabSz="67407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729" indent="-203652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75500" indent="-198888" algn="l" defTabSz="685983" rtl="0" eaLnBrk="1" latinLnBrk="0" hangingPunct="1">
              <a:lnSpc>
                <a:spcPct val="90000"/>
              </a:lnSpc>
              <a:spcBef>
                <a:spcPts val="360"/>
              </a:spcBef>
              <a:buSzPct val="88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sz="2399" dirty="0"/>
          </a:p>
          <a:p>
            <a:pPr lvl="1"/>
            <a:endParaRPr lang="de-DE" sz="2399" dirty="0"/>
          </a:p>
          <a:p>
            <a:pPr marL="355579" lvl="1" indent="0">
              <a:buNone/>
            </a:pPr>
            <a:endParaRPr lang="de-DE" sz="2399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EF76AE9-FADE-46E9-86A8-2F7DC6BDC24D}"/>
              </a:ext>
            </a:extLst>
          </p:cNvPr>
          <p:cNvSpPr txBox="1"/>
          <p:nvPr/>
        </p:nvSpPr>
        <p:spPr>
          <a:xfrm>
            <a:off x="1079994" y="4513536"/>
            <a:ext cx="10070553" cy="1815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533227" indent="-533227">
              <a:buFont typeface="+mj-lt"/>
              <a:buAutoNum type="romanLcPeriod"/>
            </a:pPr>
            <a:r>
              <a:rPr lang="de-DE" sz="1800" dirty="0" err="1"/>
              <a:t>Utilizing</a:t>
            </a:r>
            <a:r>
              <a:rPr lang="de-DE" sz="1800" dirty="0"/>
              <a:t> CTI </a:t>
            </a:r>
            <a:r>
              <a:rPr lang="de-DE" sz="1800" dirty="0" err="1"/>
              <a:t>to</a:t>
            </a:r>
            <a:r>
              <a:rPr lang="de-DE" sz="1800" dirty="0"/>
              <a:t> </a:t>
            </a:r>
            <a:r>
              <a:rPr lang="de-DE" sz="1800" b="1" dirty="0" err="1"/>
              <a:t>infer</a:t>
            </a:r>
            <a:r>
              <a:rPr lang="de-DE" sz="1800" b="1" dirty="0"/>
              <a:t> </a:t>
            </a:r>
            <a:r>
              <a:rPr lang="de-DE" sz="1800" b="1" dirty="0" err="1" smtClean="0"/>
              <a:t>automatically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b="1" dirty="0" err="1"/>
              <a:t>improve</a:t>
            </a:r>
            <a:r>
              <a:rPr lang="de-DE" sz="1800" b="1" dirty="0"/>
              <a:t> </a:t>
            </a:r>
            <a:r>
              <a:rPr lang="de-DE" sz="1800" b="1" dirty="0" err="1" smtClean="0"/>
              <a:t>hypotheses</a:t>
            </a:r>
            <a:r>
              <a:rPr lang="de-DE" sz="1800" b="1" dirty="0" smtClean="0"/>
              <a:t> on </a:t>
            </a:r>
            <a:r>
              <a:rPr lang="de-DE" sz="1800" b="1" dirty="0" err="1" smtClean="0"/>
              <a:t>new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attacks</a:t>
            </a:r>
            <a:r>
              <a:rPr lang="de-DE" sz="1800" b="1" dirty="0" smtClean="0"/>
              <a:t>  </a:t>
            </a:r>
            <a:endParaRPr lang="de-DE" sz="1800" b="1" dirty="0"/>
          </a:p>
          <a:p>
            <a:pPr marL="533227" indent="-533227">
              <a:buFont typeface="+mj-lt"/>
              <a:buAutoNum type="romanLcPeriod"/>
            </a:pPr>
            <a:r>
              <a:rPr lang="de-DE" sz="1800" dirty="0" err="1"/>
              <a:t>Achieving</a:t>
            </a:r>
            <a:r>
              <a:rPr lang="de-DE" sz="1800" dirty="0"/>
              <a:t> a </a:t>
            </a:r>
            <a:r>
              <a:rPr lang="de-DE" sz="1800" b="1" dirty="0" err="1"/>
              <a:t>higher</a:t>
            </a:r>
            <a:r>
              <a:rPr lang="de-DE" sz="1800" b="1" dirty="0"/>
              <a:t> </a:t>
            </a:r>
            <a:r>
              <a:rPr lang="de-DE" sz="1800" b="1" dirty="0" err="1"/>
              <a:t>level</a:t>
            </a:r>
            <a:r>
              <a:rPr lang="de-DE" sz="1800" b="1" dirty="0"/>
              <a:t> of </a:t>
            </a:r>
            <a:r>
              <a:rPr lang="de-DE" sz="1800" b="1" dirty="0" err="1"/>
              <a:t>automation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</a:t>
            </a:r>
            <a:r>
              <a:rPr lang="de-DE" sz="1800" dirty="0" err="1"/>
              <a:t>automatic</a:t>
            </a:r>
            <a:r>
              <a:rPr lang="de-DE" sz="1800" dirty="0"/>
              <a:t> </a:t>
            </a:r>
            <a:r>
              <a:rPr lang="de-DE" sz="1800" dirty="0" err="1"/>
              <a:t>construction</a:t>
            </a:r>
            <a:r>
              <a:rPr lang="de-DE" sz="1800" dirty="0"/>
              <a:t> of </a:t>
            </a:r>
            <a:r>
              <a:rPr lang="de-DE" sz="1800" dirty="0" err="1"/>
              <a:t>hypotheses</a:t>
            </a:r>
            <a:r>
              <a:rPr lang="de-DE" sz="1800" dirty="0"/>
              <a:t>, </a:t>
            </a:r>
            <a:r>
              <a:rPr lang="de-DE" sz="1800" dirty="0" err="1"/>
              <a:t>supporting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dirty="0" err="1"/>
              <a:t>analyst‘s</a:t>
            </a:r>
            <a:r>
              <a:rPr lang="de-DE" sz="1800" dirty="0"/>
              <a:t> </a:t>
            </a:r>
            <a:r>
              <a:rPr lang="de-DE" sz="1800" dirty="0" err="1" smtClean="0"/>
              <a:t>decisions</a:t>
            </a:r>
            <a:r>
              <a:rPr lang="de-DE" sz="1800" dirty="0" smtClean="0"/>
              <a:t>, </a:t>
            </a:r>
            <a:r>
              <a:rPr lang="de-DE" sz="1800" dirty="0" err="1" smtClean="0"/>
              <a:t>saving</a:t>
            </a:r>
            <a:r>
              <a:rPr lang="de-DE" sz="1800" dirty="0" smtClean="0"/>
              <a:t> </a:t>
            </a:r>
            <a:r>
              <a:rPr lang="de-DE" sz="1800" dirty="0" err="1" smtClean="0"/>
              <a:t>scarce</a:t>
            </a:r>
            <a:r>
              <a:rPr lang="de-DE" sz="1800" dirty="0" smtClean="0"/>
              <a:t> time</a:t>
            </a:r>
            <a:endParaRPr lang="de-DE" sz="1800" dirty="0"/>
          </a:p>
          <a:p>
            <a:pPr marL="533227" indent="-533227">
              <a:buFont typeface="+mj-lt"/>
              <a:buAutoNum type="romanLcPeriod"/>
            </a:pPr>
            <a:r>
              <a:rPr lang="de-DE" sz="1800" dirty="0" err="1"/>
              <a:t>Improving</a:t>
            </a:r>
            <a:r>
              <a:rPr lang="de-DE" sz="1800" dirty="0"/>
              <a:t> </a:t>
            </a:r>
            <a:r>
              <a:rPr lang="de-DE" sz="1800" dirty="0" err="1"/>
              <a:t>the</a:t>
            </a:r>
            <a:r>
              <a:rPr lang="de-DE" sz="1800" dirty="0"/>
              <a:t> </a:t>
            </a:r>
            <a:r>
              <a:rPr lang="de-DE" sz="1800" b="1" dirty="0" err="1"/>
              <a:t>accuracy</a:t>
            </a:r>
            <a:r>
              <a:rPr lang="de-DE" sz="1800" b="1" dirty="0"/>
              <a:t> of </a:t>
            </a:r>
            <a:r>
              <a:rPr lang="de-DE" sz="1800" b="1" dirty="0" err="1"/>
              <a:t>hypotheses</a:t>
            </a:r>
            <a:r>
              <a:rPr lang="de-DE" sz="1800" b="1" dirty="0"/>
              <a:t> </a:t>
            </a:r>
            <a:r>
              <a:rPr lang="de-DE" sz="1800" dirty="0" err="1"/>
              <a:t>provided</a:t>
            </a:r>
            <a:r>
              <a:rPr lang="de-DE" sz="1800" dirty="0"/>
              <a:t> </a:t>
            </a:r>
            <a:r>
              <a:rPr lang="de-DE" sz="1800" dirty="0" err="1"/>
              <a:t>by</a:t>
            </a:r>
            <a:r>
              <a:rPr lang="de-DE" sz="1800" dirty="0"/>
              <a:t> an </a:t>
            </a:r>
            <a:r>
              <a:rPr lang="de-DE" sz="1800" dirty="0" err="1"/>
              <a:t>analyst</a:t>
            </a:r>
            <a:r>
              <a:rPr lang="de-DE" sz="1800" dirty="0"/>
              <a:t> </a:t>
            </a:r>
            <a:r>
              <a:rPr lang="de-DE" sz="1800" dirty="0" smtClean="0"/>
              <a:t>(</a:t>
            </a:r>
            <a:r>
              <a:rPr lang="de-DE" sz="1800" dirty="0" err="1" smtClean="0"/>
              <a:t>minimizing</a:t>
            </a:r>
            <a:r>
              <a:rPr lang="de-DE" sz="1800" dirty="0" smtClean="0"/>
              <a:t> </a:t>
            </a:r>
            <a:r>
              <a:rPr lang="de-DE" sz="1800" dirty="0" err="1" smtClean="0"/>
              <a:t>biases</a:t>
            </a:r>
            <a:r>
              <a:rPr lang="de-DE" sz="1800" dirty="0" smtClean="0"/>
              <a:t> due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subjective</a:t>
            </a:r>
            <a:r>
              <a:rPr lang="de-DE" sz="1800" dirty="0" smtClean="0"/>
              <a:t> </a:t>
            </a:r>
            <a:r>
              <a:rPr lang="de-DE" sz="1800" dirty="0" err="1" smtClean="0"/>
              <a:t>perspectives</a:t>
            </a:r>
            <a:r>
              <a:rPr lang="de-DE" sz="1800" dirty="0" smtClean="0"/>
              <a:t>)</a:t>
            </a:r>
          </a:p>
          <a:p>
            <a:pPr marL="533227" indent="-533227">
              <a:buFont typeface="+mj-lt"/>
              <a:buAutoNum type="romanLcPeriod"/>
            </a:pPr>
            <a:r>
              <a:rPr lang="de-DE" sz="1800" dirty="0" smtClean="0"/>
              <a:t>Providing medium- </a:t>
            </a:r>
            <a:r>
              <a:rPr lang="de-DE" sz="1800" dirty="0" err="1" smtClean="0"/>
              <a:t>to</a:t>
            </a:r>
            <a:r>
              <a:rPr lang="de-DE" sz="1800" dirty="0" smtClean="0"/>
              <a:t> </a:t>
            </a:r>
            <a:r>
              <a:rPr lang="de-DE" sz="1800" dirty="0" err="1" smtClean="0"/>
              <a:t>long</a:t>
            </a:r>
            <a:r>
              <a:rPr lang="de-DE" sz="1800" dirty="0" smtClean="0"/>
              <a:t>-term </a:t>
            </a:r>
            <a:r>
              <a:rPr lang="de-DE" sz="1800" dirty="0" err="1" smtClean="0"/>
              <a:t>predictions</a:t>
            </a:r>
            <a:endParaRPr lang="de-DE" sz="18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EFC9C406-AA1A-47F3-B81A-625929F6998E}"/>
              </a:ext>
            </a:extLst>
          </p:cNvPr>
          <p:cNvSpPr txBox="1"/>
          <p:nvPr/>
        </p:nvSpPr>
        <p:spPr>
          <a:xfrm>
            <a:off x="1079994" y="4037456"/>
            <a:ext cx="2652743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e-DE" sz="2000" b="1" dirty="0" err="1">
                <a:solidFill>
                  <a:schemeClr val="bg1"/>
                </a:solidFill>
              </a:rPr>
              <a:t>Contributions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1" name="Kreis: nicht ausgefüllt 20">
            <a:extLst>
              <a:ext uri="{FF2B5EF4-FFF2-40B4-BE49-F238E27FC236}">
                <a16:creationId xmlns:a16="http://schemas.microsoft.com/office/drawing/2014/main" id="{E243687C-8CA8-4D18-A892-9EF4496C1727}"/>
              </a:ext>
            </a:extLst>
          </p:cNvPr>
          <p:cNvSpPr/>
          <p:nvPr/>
        </p:nvSpPr>
        <p:spPr>
          <a:xfrm>
            <a:off x="294699" y="3843099"/>
            <a:ext cx="860232" cy="861509"/>
          </a:xfrm>
          <a:prstGeom prst="donut">
            <a:avLst>
              <a:gd name="adj" fmla="val 993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>
              <a:solidFill>
                <a:schemeClr val="tx1"/>
              </a:solidFill>
            </a:endParaRPr>
          </a:p>
        </p:txBody>
      </p:sp>
      <p:pic>
        <p:nvPicPr>
          <p:cNvPr id="23" name="Grafik 22" descr="Volltreffer">
            <a:extLst>
              <a:ext uri="{FF2B5EF4-FFF2-40B4-BE49-F238E27FC236}">
                <a16:creationId xmlns:a16="http://schemas.microsoft.com/office/drawing/2014/main" id="{9141677E-CCE3-41FB-8A43-1044F05D6C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60719" y="3998995"/>
            <a:ext cx="528189" cy="52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738619"/>
              </p:ext>
            </p:extLst>
          </p:nvPr>
        </p:nvGraphicFramePr>
        <p:xfrm>
          <a:off x="533400" y="1582738"/>
          <a:ext cx="11125200" cy="448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28B9-F81A-487D-B8DB-109EAF56310C}" type="datetime4">
              <a:rPr lang="en-US" noProof="0" smtClean="0"/>
              <a:t>November 8, 2021</a:t>
            </a:fld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Methodology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8817" t="43514"/>
          <a:stretch/>
        </p:blipFill>
        <p:spPr>
          <a:xfrm>
            <a:off x="673100" y="2946399"/>
            <a:ext cx="1661487" cy="137603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3444" y="3377424"/>
            <a:ext cx="1685948" cy="127478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1314" y="3010567"/>
            <a:ext cx="1842338" cy="122454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4379" y="3377424"/>
            <a:ext cx="2102916" cy="12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32D770A6-4F6A-4460-8B84-633AB9703D70}"/>
              </a:ext>
            </a:extLst>
          </p:cNvPr>
          <p:cNvSpPr/>
          <p:nvPr/>
        </p:nvSpPr>
        <p:spPr>
          <a:xfrm>
            <a:off x="507304" y="1318730"/>
            <a:ext cx="10959881" cy="916552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59C6B2B-A7D9-476F-8651-1D5DEED55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46" y="1409186"/>
            <a:ext cx="10686744" cy="6523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Multi-level </a:t>
            </a:r>
            <a:r>
              <a:rPr lang="de-DE" sz="2000" dirty="0" err="1" smtClean="0"/>
              <a:t>threat</a:t>
            </a:r>
            <a:r>
              <a:rPr lang="de-DE" sz="2000" dirty="0" smtClean="0"/>
              <a:t> </a:t>
            </a:r>
            <a:r>
              <a:rPr lang="de-DE" sz="2000" dirty="0" err="1" smtClean="0"/>
              <a:t>ontology</a:t>
            </a:r>
            <a:r>
              <a:rPr lang="de-DE" sz="2000" dirty="0" smtClean="0"/>
              <a:t> 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CTI </a:t>
            </a:r>
            <a:r>
              <a:rPr lang="de-DE" sz="2000" dirty="0" err="1" smtClean="0"/>
              <a:t>scraped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MITRE ATT&amp;CK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Analyzed</a:t>
            </a:r>
            <a:r>
              <a:rPr lang="de-DE" sz="2000" dirty="0" smtClean="0"/>
              <a:t> </a:t>
            </a:r>
            <a:r>
              <a:rPr lang="de-DE" sz="2000" dirty="0" err="1" smtClean="0"/>
              <a:t>relying</a:t>
            </a:r>
            <a:r>
              <a:rPr lang="de-DE" sz="2000" dirty="0" smtClean="0"/>
              <a:t> on different </a:t>
            </a:r>
            <a:r>
              <a:rPr lang="de-DE" sz="2000" dirty="0" err="1" smtClean="0"/>
              <a:t>algorithms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graph</a:t>
            </a:r>
            <a:r>
              <a:rPr lang="de-DE" sz="2000" dirty="0" smtClean="0"/>
              <a:t> </a:t>
            </a:r>
            <a:r>
              <a:rPr lang="de-DE" sz="2000" dirty="0" err="1" smtClean="0"/>
              <a:t>analytics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crafting</a:t>
            </a:r>
            <a:r>
              <a:rPr lang="de-DE" sz="2000" dirty="0" smtClean="0"/>
              <a:t> </a:t>
            </a:r>
            <a:r>
              <a:rPr lang="de-DE" sz="2000" dirty="0" err="1" smtClean="0"/>
              <a:t>attack</a:t>
            </a:r>
            <a:r>
              <a:rPr lang="de-DE" sz="2000" dirty="0"/>
              <a:t> </a:t>
            </a:r>
            <a:r>
              <a:rPr lang="de-DE" sz="2000" dirty="0" err="1" smtClean="0"/>
              <a:t>predictions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forecasts</a:t>
            </a: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81A845-AC70-487D-9F2D-4547A48E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08.11.2021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863219-CB85-49F8-8123-6755162C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E2BF1E9-5614-4223-AE04-E056F7FD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Cyber</a:t>
            </a:r>
            <a:r>
              <a:rPr lang="de-DE" dirty="0" smtClean="0"/>
              <a:t> </a:t>
            </a:r>
            <a:r>
              <a:rPr lang="de-DE" dirty="0" err="1"/>
              <a:t>T</a:t>
            </a:r>
            <a:r>
              <a:rPr lang="de-DE" dirty="0" err="1" smtClean="0"/>
              <a:t>hreat</a:t>
            </a:r>
            <a:r>
              <a:rPr lang="de-DE" dirty="0" smtClean="0"/>
              <a:t> Knowledge Graph</a:t>
            </a:r>
            <a:endParaRPr lang="de-DE" dirty="0"/>
          </a:p>
        </p:txBody>
      </p:sp>
      <p:cxnSp>
        <p:nvCxnSpPr>
          <p:cNvPr id="11" name="Verbinder: gewinkelt 10">
            <a:extLst>
              <a:ext uri="{FF2B5EF4-FFF2-40B4-BE49-F238E27FC236}">
                <a16:creationId xmlns:a16="http://schemas.microsoft.com/office/drawing/2014/main" id="{68A1FA18-B4C1-4F2D-A26D-1D54D5E5B830}"/>
              </a:ext>
            </a:extLst>
          </p:cNvPr>
          <p:cNvCxnSpPr>
            <a:cxnSpLocks/>
          </p:cNvCxnSpPr>
          <p:nvPr/>
        </p:nvCxnSpPr>
        <p:spPr>
          <a:xfrm flipV="1">
            <a:off x="507303" y="1318730"/>
            <a:ext cx="1372766" cy="811888"/>
          </a:xfrm>
          <a:prstGeom prst="bentConnector3">
            <a:avLst>
              <a:gd name="adj1" fmla="val -943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Verbinder: gewinkelt 20">
            <a:extLst>
              <a:ext uri="{FF2B5EF4-FFF2-40B4-BE49-F238E27FC236}">
                <a16:creationId xmlns:a16="http://schemas.microsoft.com/office/drawing/2014/main" id="{1EA68A38-0C0F-4229-8B35-C27C9BA5CBEA}"/>
              </a:ext>
            </a:extLst>
          </p:cNvPr>
          <p:cNvCxnSpPr>
            <a:cxnSpLocks/>
          </p:cNvCxnSpPr>
          <p:nvPr/>
        </p:nvCxnSpPr>
        <p:spPr>
          <a:xfrm flipV="1">
            <a:off x="10549887" y="1645183"/>
            <a:ext cx="955446" cy="818821"/>
          </a:xfrm>
          <a:prstGeom prst="bentConnector3">
            <a:avLst>
              <a:gd name="adj1" fmla="val 100190"/>
            </a:avLst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Inhaltsplatzhalter 1">
            <a:extLst>
              <a:ext uri="{FF2B5EF4-FFF2-40B4-BE49-F238E27FC236}">
                <a16:creationId xmlns:a16="http://schemas.microsoft.com/office/drawing/2014/main" id="{CE09E3BE-3A10-4981-8ECB-7817BA1B66BC}"/>
              </a:ext>
            </a:extLst>
          </p:cNvPr>
          <p:cNvSpPr txBox="1">
            <a:spLocks/>
          </p:cNvSpPr>
          <p:nvPr/>
        </p:nvSpPr>
        <p:spPr>
          <a:xfrm>
            <a:off x="505579" y="2728192"/>
            <a:ext cx="7309140" cy="35325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1448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27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06" indent="-265098" algn="l" defTabSz="898472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535" indent="-27144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114" indent="-265098" algn="l" defTabSz="914347" rtl="0" eaLnBrk="1" latinLnBrk="0" hangingPunct="1">
              <a:lnSpc>
                <a:spcPct val="90000"/>
              </a:lnSpc>
              <a:spcBef>
                <a:spcPts val="480"/>
              </a:spcBef>
              <a:buSzPct val="88000"/>
              <a:buFontTx/>
              <a:buBlip>
                <a:blip r:embed="rId3"/>
              </a:buBlip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5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26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00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73" indent="-228587" algn="l" defTabSz="91434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sz="2000" dirty="0" err="1" smtClean="0"/>
              <a:t>Each</a:t>
            </a:r>
            <a:r>
              <a:rPr lang="de-DE" sz="2000" dirty="0" smtClean="0"/>
              <a:t> Malware (M) </a:t>
            </a:r>
            <a:r>
              <a:rPr lang="de-DE" sz="2000" dirty="0" err="1" smtClean="0"/>
              <a:t>can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described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a </a:t>
            </a:r>
            <a:r>
              <a:rPr lang="de-DE" sz="2000" dirty="0" err="1" smtClean="0"/>
              <a:t>combination</a:t>
            </a:r>
            <a:r>
              <a:rPr lang="de-DE" sz="2000" dirty="0" smtClean="0"/>
              <a:t> of </a:t>
            </a:r>
            <a:r>
              <a:rPr lang="de-DE" sz="2000" dirty="0" err="1" smtClean="0"/>
              <a:t>techniques</a:t>
            </a:r>
            <a:r>
              <a:rPr lang="de-DE" sz="2000" dirty="0" smtClean="0"/>
              <a:t> (T)</a:t>
            </a:r>
          </a:p>
          <a:p>
            <a:pPr lvl="1"/>
            <a:endParaRPr lang="de-DE" dirty="0" smtClean="0"/>
          </a:p>
          <a:p>
            <a:pPr marL="355579" lvl="1" indent="0">
              <a:buFontTx/>
              <a:buNone/>
            </a:pPr>
            <a:endParaRPr lang="de-D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EF76AE9-FADE-46E9-86A8-2F7DC6BDC24D}"/>
              </a:ext>
            </a:extLst>
          </p:cNvPr>
          <p:cNvSpPr txBox="1"/>
          <p:nvPr/>
        </p:nvSpPr>
        <p:spPr>
          <a:xfrm>
            <a:off x="7814718" y="2700001"/>
            <a:ext cx="3652467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Statistics</a:t>
            </a:r>
          </a:p>
          <a:p>
            <a:pPr algn="ctr"/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000" dirty="0" smtClean="0"/>
              <a:t>MITRE ICS, Enterprise &amp; Mobile</a:t>
            </a:r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13 tactics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552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585 different </a:t>
            </a:r>
            <a:r>
              <a:rPr lang="en-US" sz="2000" dirty="0" err="1" smtClean="0"/>
              <a:t>softwares</a:t>
            </a:r>
            <a:r>
              <a:rPr lang="en-US" sz="2000" dirty="0" smtClean="0"/>
              <a:t> (malwares)</a:t>
            </a:r>
            <a:endParaRPr lang="en-US" sz="2000" dirty="0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2206653" y="3570973"/>
            <a:ext cx="724672" cy="724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M1</a:t>
            </a:r>
            <a:endParaRPr lang="en-US" sz="1800" dirty="0"/>
          </a:p>
        </p:txBody>
      </p:sp>
      <p:sp>
        <p:nvSpPr>
          <p:cNvPr id="32" name="Ellipse 31"/>
          <p:cNvSpPr>
            <a:spLocks noChangeAspect="1"/>
          </p:cNvSpPr>
          <p:nvPr/>
        </p:nvSpPr>
        <p:spPr>
          <a:xfrm>
            <a:off x="3797813" y="3570973"/>
            <a:ext cx="724672" cy="724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M2</a:t>
            </a:r>
            <a:endParaRPr lang="en-US" sz="1800" dirty="0"/>
          </a:p>
        </p:txBody>
      </p:sp>
      <p:sp>
        <p:nvSpPr>
          <p:cNvPr id="33" name="Ellipse 32"/>
          <p:cNvSpPr>
            <a:spLocks noChangeAspect="1"/>
          </p:cNvSpPr>
          <p:nvPr/>
        </p:nvSpPr>
        <p:spPr>
          <a:xfrm>
            <a:off x="5388973" y="3574155"/>
            <a:ext cx="724672" cy="724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M3</a:t>
            </a:r>
            <a:endParaRPr lang="en-US" sz="1800" dirty="0"/>
          </a:p>
        </p:txBody>
      </p:sp>
      <p:sp>
        <p:nvSpPr>
          <p:cNvPr id="34" name="Ellipse 33"/>
          <p:cNvSpPr>
            <a:spLocks noChangeAspect="1"/>
          </p:cNvSpPr>
          <p:nvPr/>
        </p:nvSpPr>
        <p:spPr>
          <a:xfrm>
            <a:off x="528000" y="4773106"/>
            <a:ext cx="724672" cy="724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T1</a:t>
            </a:r>
            <a:endParaRPr lang="en-US" sz="1800" dirty="0"/>
          </a:p>
        </p:txBody>
      </p:sp>
      <p:sp>
        <p:nvSpPr>
          <p:cNvPr id="35" name="Ellipse 34"/>
          <p:cNvSpPr>
            <a:spLocks noChangeAspect="1"/>
          </p:cNvSpPr>
          <p:nvPr/>
        </p:nvSpPr>
        <p:spPr>
          <a:xfrm>
            <a:off x="1826281" y="4773106"/>
            <a:ext cx="724672" cy="724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T2</a:t>
            </a:r>
            <a:endParaRPr lang="en-US" sz="1800" dirty="0"/>
          </a:p>
        </p:txBody>
      </p:sp>
      <p:sp>
        <p:nvSpPr>
          <p:cNvPr id="36" name="Ellipse 35"/>
          <p:cNvSpPr>
            <a:spLocks noChangeAspect="1"/>
          </p:cNvSpPr>
          <p:nvPr/>
        </p:nvSpPr>
        <p:spPr>
          <a:xfrm>
            <a:off x="3124562" y="4773106"/>
            <a:ext cx="724672" cy="724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T3</a:t>
            </a:r>
            <a:endParaRPr lang="en-US" sz="1800" dirty="0"/>
          </a:p>
        </p:txBody>
      </p:sp>
      <p:sp>
        <p:nvSpPr>
          <p:cNvPr id="37" name="Ellipse 36"/>
          <p:cNvSpPr>
            <a:spLocks noChangeAspect="1"/>
          </p:cNvSpPr>
          <p:nvPr/>
        </p:nvSpPr>
        <p:spPr>
          <a:xfrm>
            <a:off x="4422843" y="4773106"/>
            <a:ext cx="724672" cy="724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T4</a:t>
            </a:r>
            <a:endParaRPr lang="en-US" sz="1800" dirty="0"/>
          </a:p>
        </p:txBody>
      </p:sp>
      <p:sp>
        <p:nvSpPr>
          <p:cNvPr id="38" name="Ellipse 37"/>
          <p:cNvSpPr>
            <a:spLocks noChangeAspect="1"/>
          </p:cNvSpPr>
          <p:nvPr/>
        </p:nvSpPr>
        <p:spPr>
          <a:xfrm>
            <a:off x="5721124" y="4773106"/>
            <a:ext cx="724672" cy="724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T5</a:t>
            </a:r>
            <a:endParaRPr lang="en-US" sz="1800" dirty="0"/>
          </a:p>
        </p:txBody>
      </p:sp>
      <p:sp>
        <p:nvSpPr>
          <p:cNvPr id="39" name="Ellipse 38"/>
          <p:cNvSpPr>
            <a:spLocks noChangeAspect="1"/>
          </p:cNvSpPr>
          <p:nvPr/>
        </p:nvSpPr>
        <p:spPr>
          <a:xfrm>
            <a:off x="7019405" y="4773106"/>
            <a:ext cx="724672" cy="7246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800" dirty="0" smtClean="0"/>
              <a:t>T6</a:t>
            </a:r>
            <a:endParaRPr lang="en-US" sz="1800" dirty="0"/>
          </a:p>
        </p:txBody>
      </p:sp>
      <p:cxnSp>
        <p:nvCxnSpPr>
          <p:cNvPr id="8" name="Gerader Verbinder 7"/>
          <p:cNvCxnSpPr>
            <a:stCxn id="6" idx="4"/>
            <a:endCxn id="34" idx="0"/>
          </p:cNvCxnSpPr>
          <p:nvPr/>
        </p:nvCxnSpPr>
        <p:spPr>
          <a:xfrm flipH="1">
            <a:off x="890336" y="4295645"/>
            <a:ext cx="1678653" cy="47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/>
          <p:cNvCxnSpPr>
            <a:stCxn id="32" idx="4"/>
            <a:endCxn id="35" idx="0"/>
          </p:cNvCxnSpPr>
          <p:nvPr/>
        </p:nvCxnSpPr>
        <p:spPr>
          <a:xfrm flipH="1">
            <a:off x="2188617" y="4295645"/>
            <a:ext cx="1971532" cy="47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/>
          <p:cNvCxnSpPr>
            <a:stCxn id="6" idx="4"/>
            <a:endCxn id="35" idx="0"/>
          </p:cNvCxnSpPr>
          <p:nvPr/>
        </p:nvCxnSpPr>
        <p:spPr>
          <a:xfrm flipH="1">
            <a:off x="2188617" y="4295645"/>
            <a:ext cx="380372" cy="47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r Verbinder 40"/>
          <p:cNvCxnSpPr>
            <a:stCxn id="32" idx="4"/>
            <a:endCxn id="37" idx="0"/>
          </p:cNvCxnSpPr>
          <p:nvPr/>
        </p:nvCxnSpPr>
        <p:spPr>
          <a:xfrm>
            <a:off x="4160149" y="4295645"/>
            <a:ext cx="625030" cy="47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/>
          <p:cNvCxnSpPr>
            <a:stCxn id="32" idx="4"/>
            <a:endCxn id="36" idx="0"/>
          </p:cNvCxnSpPr>
          <p:nvPr/>
        </p:nvCxnSpPr>
        <p:spPr>
          <a:xfrm flipH="1">
            <a:off x="3486898" y="4295645"/>
            <a:ext cx="673251" cy="47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Gerader Verbinder 44"/>
          <p:cNvCxnSpPr>
            <a:stCxn id="39" idx="0"/>
            <a:endCxn id="32" idx="4"/>
          </p:cNvCxnSpPr>
          <p:nvPr/>
        </p:nvCxnSpPr>
        <p:spPr>
          <a:xfrm flipH="1" flipV="1">
            <a:off x="4160149" y="4295645"/>
            <a:ext cx="3221592" cy="47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/>
          <p:cNvCxnSpPr>
            <a:stCxn id="38" idx="0"/>
            <a:endCxn id="32" idx="4"/>
          </p:cNvCxnSpPr>
          <p:nvPr/>
        </p:nvCxnSpPr>
        <p:spPr>
          <a:xfrm flipH="1" flipV="1">
            <a:off x="4160149" y="4295645"/>
            <a:ext cx="1923311" cy="47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/>
          <p:cNvCxnSpPr>
            <a:stCxn id="37" idx="0"/>
            <a:endCxn id="6" idx="4"/>
          </p:cNvCxnSpPr>
          <p:nvPr/>
        </p:nvCxnSpPr>
        <p:spPr>
          <a:xfrm flipH="1" flipV="1">
            <a:off x="2568989" y="4295645"/>
            <a:ext cx="2216190" cy="4774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Gerader Verbinder 54"/>
          <p:cNvCxnSpPr>
            <a:stCxn id="38" idx="0"/>
            <a:endCxn id="33" idx="4"/>
          </p:cNvCxnSpPr>
          <p:nvPr/>
        </p:nvCxnSpPr>
        <p:spPr>
          <a:xfrm flipH="1" flipV="1">
            <a:off x="5751309" y="4298827"/>
            <a:ext cx="332151" cy="474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/>
          <p:cNvCxnSpPr>
            <a:stCxn id="39" idx="0"/>
            <a:endCxn id="33" idx="4"/>
          </p:cNvCxnSpPr>
          <p:nvPr/>
        </p:nvCxnSpPr>
        <p:spPr>
          <a:xfrm flipH="1" flipV="1">
            <a:off x="5751309" y="4298827"/>
            <a:ext cx="1630432" cy="474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32D770A6-4F6A-4460-8B84-633AB9703D70}"/>
              </a:ext>
            </a:extLst>
          </p:cNvPr>
          <p:cNvSpPr/>
          <p:nvPr/>
        </p:nvSpPr>
        <p:spPr>
          <a:xfrm>
            <a:off x="507304" y="1318730"/>
            <a:ext cx="10959881" cy="916552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err="1" smtClean="0"/>
              <a:t>Excluded</a:t>
            </a:r>
            <a:r>
              <a:rPr lang="de-DE" sz="2000" dirty="0" smtClean="0"/>
              <a:t> „</a:t>
            </a:r>
            <a:r>
              <a:rPr lang="de-DE" sz="2000" dirty="0" err="1" smtClean="0"/>
              <a:t>degenerated</a:t>
            </a:r>
            <a:r>
              <a:rPr lang="de-DE" sz="2000" dirty="0" smtClean="0"/>
              <a:t>“ </a:t>
            </a:r>
            <a:r>
              <a:rPr lang="de-DE" sz="2000" dirty="0" err="1" smtClean="0"/>
              <a:t>malware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449 </a:t>
            </a:r>
            <a:r>
              <a:rPr lang="de-DE" sz="2000" dirty="0" err="1" smtClean="0"/>
              <a:t>remaining</a:t>
            </a:r>
            <a:r>
              <a:rPr lang="de-DE" sz="2000" dirty="0" smtClean="0"/>
              <a:t> </a:t>
            </a:r>
            <a:r>
              <a:rPr lang="de-DE" sz="2000" dirty="0" err="1" smtClean="0"/>
              <a:t>attacks</a:t>
            </a:r>
            <a:r>
              <a:rPr lang="de-DE" sz="2000" dirty="0" smtClean="0"/>
              <a:t> – </a:t>
            </a:r>
            <a:r>
              <a:rPr lang="de-DE" sz="2000" dirty="0" err="1" smtClean="0"/>
              <a:t>malware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Data was time </a:t>
            </a:r>
            <a:r>
              <a:rPr lang="de-DE" sz="2000" dirty="0" err="1" smtClean="0"/>
              <a:t>sorted</a:t>
            </a: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smtClean="0"/>
              <a:t>80/20 - </a:t>
            </a:r>
            <a:r>
              <a:rPr lang="de-DE" sz="2000" dirty="0" err="1" smtClean="0"/>
              <a:t>splitting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Training </a:t>
            </a:r>
            <a:r>
              <a:rPr lang="de-DE" sz="2000" dirty="0" err="1" smtClean="0"/>
              <a:t>set</a:t>
            </a:r>
            <a:r>
              <a:rPr lang="de-DE" sz="2000" dirty="0" smtClean="0"/>
              <a:t>: 358 </a:t>
            </a:r>
            <a:r>
              <a:rPr lang="de-DE" sz="2000" dirty="0" err="1" smtClean="0"/>
              <a:t>oldest</a:t>
            </a:r>
            <a:r>
              <a:rPr lang="de-DE" sz="2000" dirty="0" smtClean="0"/>
              <a:t> </a:t>
            </a:r>
            <a:r>
              <a:rPr lang="de-DE" sz="2000" dirty="0" err="1"/>
              <a:t>a</a:t>
            </a:r>
            <a:r>
              <a:rPr lang="de-DE" sz="2000" dirty="0" err="1" smtClean="0"/>
              <a:t>ttacks</a:t>
            </a:r>
            <a:r>
              <a:rPr lang="de-DE" sz="2000" dirty="0" smtClean="0"/>
              <a:t> of </a:t>
            </a:r>
          </a:p>
          <a:p>
            <a:pPr marL="355579" lvl="1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- 31.5.2017 - 10.6.2020</a:t>
            </a:r>
            <a:r>
              <a:rPr lang="de-DE" sz="1401" dirty="0" smtClean="0"/>
              <a:t> </a:t>
            </a:r>
            <a:endParaRPr lang="de-DE" sz="140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Test/ </a:t>
            </a:r>
            <a:r>
              <a:rPr lang="de-DE" sz="2000" dirty="0" err="1" smtClean="0"/>
              <a:t>evaluation</a:t>
            </a:r>
            <a:r>
              <a:rPr lang="de-DE" sz="2000" dirty="0" smtClean="0"/>
              <a:t> </a:t>
            </a:r>
            <a:r>
              <a:rPr lang="de-DE" sz="2000" dirty="0" err="1" smtClean="0"/>
              <a:t>set</a:t>
            </a:r>
            <a:r>
              <a:rPr lang="de-DE" sz="2000" dirty="0" smtClean="0"/>
              <a:t>: 91 </a:t>
            </a:r>
            <a:r>
              <a:rPr lang="de-DE" sz="2000" dirty="0" err="1" smtClean="0"/>
              <a:t>newest</a:t>
            </a:r>
            <a:r>
              <a:rPr lang="de-DE" sz="2000" dirty="0" smtClean="0"/>
              <a:t> </a:t>
            </a:r>
            <a:r>
              <a:rPr lang="de-DE" sz="2000" dirty="0" err="1" smtClean="0"/>
              <a:t>attacks</a:t>
            </a:r>
            <a:r>
              <a:rPr lang="de-DE" sz="2000" dirty="0" smtClean="0"/>
              <a:t> </a:t>
            </a:r>
          </a:p>
          <a:p>
            <a:pPr marL="717508" lvl="2" indent="0">
              <a:buNone/>
            </a:pPr>
            <a:r>
              <a:rPr lang="de-DE" sz="1701" dirty="0" smtClean="0"/>
              <a:t>	</a:t>
            </a:r>
            <a:r>
              <a:rPr lang="de-DE" sz="2000" dirty="0" smtClean="0"/>
              <a:t>- 10.6.2020 - </a:t>
            </a:r>
            <a:r>
              <a:rPr lang="de-DE" sz="2000" dirty="0"/>
              <a:t>13.4.2021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799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81A845-AC70-487D-9F2D-4547A48E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08.11.2021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863219-CB85-49F8-8123-6755162C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8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E2BF1E9-5614-4223-AE04-E056F7FD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smtClean="0"/>
              <a:t>Dataset </a:t>
            </a:r>
            <a:r>
              <a:rPr lang="de-DE" sz="3200" dirty="0" err="1" smtClean="0"/>
              <a:t>splitting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4813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32D770A6-4F6A-4460-8B84-633AB9703D70}"/>
              </a:ext>
            </a:extLst>
          </p:cNvPr>
          <p:cNvSpPr/>
          <p:nvPr/>
        </p:nvSpPr>
        <p:spPr>
          <a:xfrm>
            <a:off x="507304" y="1318730"/>
            <a:ext cx="10959881" cy="916552"/>
          </a:xfrm>
          <a:prstGeom prst="rect">
            <a:avLst/>
          </a:prstGeom>
          <a:solidFill>
            <a:schemeClr val="bg1">
              <a:lumMod val="95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199"/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000" dirty="0" err="1" smtClean="0"/>
              <a:t>Classical</a:t>
            </a:r>
            <a:r>
              <a:rPr lang="de-DE" sz="2000" dirty="0" smtClean="0"/>
              <a:t> </a:t>
            </a:r>
            <a:r>
              <a:rPr lang="de-DE" sz="2000" dirty="0" err="1" smtClean="0"/>
              <a:t>graph</a:t>
            </a:r>
            <a:r>
              <a:rPr lang="de-DE" sz="2000" dirty="0" smtClean="0"/>
              <a:t> </a:t>
            </a:r>
            <a:r>
              <a:rPr lang="de-DE" sz="2000" dirty="0" err="1" smtClean="0"/>
              <a:t>analyric</a:t>
            </a:r>
            <a:r>
              <a:rPr lang="de-DE" sz="2000" dirty="0" smtClean="0"/>
              <a:t> </a:t>
            </a:r>
            <a:r>
              <a:rPr lang="de-DE" sz="2000" dirty="0" err="1" smtClean="0"/>
              <a:t>algorithms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799" dirty="0" err="1" smtClean="0"/>
              <a:t>Hierarchical</a:t>
            </a:r>
            <a:r>
              <a:rPr lang="de-DE" sz="1799" dirty="0" smtClean="0"/>
              <a:t> Clustering</a:t>
            </a:r>
            <a:endParaRPr lang="de-DE" sz="1799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799" dirty="0" err="1" smtClean="0"/>
              <a:t>Principal</a:t>
            </a:r>
            <a:r>
              <a:rPr lang="de-DE" sz="1799" dirty="0" smtClean="0"/>
              <a:t> </a:t>
            </a:r>
            <a:r>
              <a:rPr lang="de-DE" sz="1799" dirty="0" err="1" smtClean="0"/>
              <a:t>Component</a:t>
            </a:r>
            <a:r>
              <a:rPr lang="de-DE" sz="1799" dirty="0" smtClean="0"/>
              <a:t> </a:t>
            </a:r>
            <a:r>
              <a:rPr lang="de-DE" sz="1799" dirty="0"/>
              <a:t>A</a:t>
            </a:r>
            <a:r>
              <a:rPr lang="de-DE" sz="1799" dirty="0" smtClean="0"/>
              <a:t>nalysis</a:t>
            </a:r>
            <a:endParaRPr lang="de-DE" sz="1799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799" dirty="0" smtClean="0"/>
              <a:t>Time </a:t>
            </a:r>
            <a:r>
              <a:rPr lang="de-DE" sz="1799" dirty="0" err="1" smtClean="0"/>
              <a:t>series</a:t>
            </a:r>
            <a:r>
              <a:rPr lang="de-DE" sz="1799" dirty="0" smtClean="0"/>
              <a:t> </a:t>
            </a:r>
            <a:r>
              <a:rPr lang="de-DE" sz="1799" dirty="0" err="1" smtClean="0"/>
              <a:t>and</a:t>
            </a:r>
            <a:r>
              <a:rPr lang="de-DE" sz="1799" dirty="0" smtClean="0"/>
              <a:t> </a:t>
            </a:r>
            <a:r>
              <a:rPr lang="de-DE" sz="1799" dirty="0" err="1" smtClean="0"/>
              <a:t>regression</a:t>
            </a:r>
            <a:r>
              <a:rPr lang="de-DE" sz="1799" dirty="0" smtClean="0"/>
              <a:t> </a:t>
            </a:r>
            <a:r>
              <a:rPr lang="de-DE" sz="1799" dirty="0" err="1" smtClean="0"/>
              <a:t>analysis</a:t>
            </a:r>
            <a:endParaRPr lang="de-DE" sz="1799" dirty="0"/>
          </a:p>
          <a:p>
            <a:pPr>
              <a:buFont typeface="Wingdings" panose="05000000000000000000" pitchFamily="2" charset="2"/>
              <a:buChar char="§"/>
            </a:pP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err="1"/>
              <a:t>Genetic</a:t>
            </a:r>
            <a:r>
              <a:rPr lang="de-DE" sz="2000" dirty="0"/>
              <a:t> </a:t>
            </a:r>
            <a:r>
              <a:rPr lang="de-DE" sz="2000" dirty="0" err="1"/>
              <a:t>a</a:t>
            </a:r>
            <a:r>
              <a:rPr lang="de-DE" sz="2000" dirty="0" err="1" smtClean="0"/>
              <a:t>lgorithms</a:t>
            </a:r>
            <a:endParaRPr lang="de-DE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799" dirty="0" smtClean="0"/>
              <a:t>Fitness </a:t>
            </a:r>
            <a:r>
              <a:rPr lang="de-DE" sz="1799" dirty="0" err="1" smtClean="0"/>
              <a:t>derived</a:t>
            </a:r>
            <a:r>
              <a:rPr lang="de-DE" sz="1799" dirty="0" smtClean="0"/>
              <a:t> </a:t>
            </a:r>
            <a:r>
              <a:rPr lang="de-DE" sz="1799" dirty="0" err="1" smtClean="0"/>
              <a:t>from</a:t>
            </a:r>
            <a:r>
              <a:rPr lang="de-DE" sz="1799" dirty="0" smtClean="0"/>
              <a:t> </a:t>
            </a:r>
            <a:r>
              <a:rPr lang="de-DE" sz="1799" dirty="0" err="1" smtClean="0"/>
              <a:t>technique</a:t>
            </a:r>
            <a:r>
              <a:rPr lang="de-DE" sz="1799" dirty="0" smtClean="0"/>
              <a:t> </a:t>
            </a:r>
            <a:r>
              <a:rPr lang="de-DE" sz="1799" dirty="0" err="1" smtClean="0"/>
              <a:t>utilization</a:t>
            </a:r>
            <a:r>
              <a:rPr lang="de-DE" sz="1799" dirty="0" smtClean="0"/>
              <a:t> </a:t>
            </a:r>
            <a:r>
              <a:rPr lang="de-DE" sz="1799" dirty="0" err="1" smtClean="0"/>
              <a:t>as</a:t>
            </a:r>
            <a:r>
              <a:rPr lang="de-DE" sz="1799" dirty="0" smtClean="0"/>
              <a:t> a </a:t>
            </a:r>
            <a:r>
              <a:rPr lang="de-DE" sz="1799" dirty="0" err="1" smtClean="0"/>
              <a:t>proxy</a:t>
            </a:r>
            <a:r>
              <a:rPr lang="de-DE" sz="1799" dirty="0" smtClean="0"/>
              <a:t> </a:t>
            </a:r>
            <a:r>
              <a:rPr lang="de-DE" sz="1799" dirty="0" err="1" smtClean="0"/>
              <a:t>for</a:t>
            </a:r>
            <a:r>
              <a:rPr lang="de-DE" sz="1799" dirty="0" smtClean="0"/>
              <a:t> </a:t>
            </a:r>
            <a:r>
              <a:rPr lang="de-DE" sz="1799" dirty="0" err="1" smtClean="0"/>
              <a:t>the</a:t>
            </a:r>
            <a:r>
              <a:rPr lang="de-DE" sz="1799" dirty="0" smtClean="0"/>
              <a:t> </a:t>
            </a:r>
            <a:r>
              <a:rPr lang="de-DE" sz="1799" dirty="0" err="1" smtClean="0"/>
              <a:t>promissed</a:t>
            </a:r>
            <a:r>
              <a:rPr lang="de-DE" sz="1799" dirty="0" smtClean="0"/>
              <a:t> </a:t>
            </a:r>
            <a:r>
              <a:rPr lang="de-DE" sz="1799" dirty="0" err="1" smtClean="0"/>
              <a:t>utility</a:t>
            </a:r>
            <a:r>
              <a:rPr lang="de-DE" sz="1799" dirty="0" smtClean="0"/>
              <a:t> (</a:t>
            </a:r>
            <a:r>
              <a:rPr lang="de-DE" sz="1799" dirty="0" err="1" smtClean="0"/>
              <a:t>frequency</a:t>
            </a:r>
            <a:r>
              <a:rPr lang="de-DE" sz="1799" dirty="0" smtClean="0"/>
              <a:t> &amp; </a:t>
            </a:r>
            <a:r>
              <a:rPr lang="de-DE" sz="1799" dirty="0" err="1" smtClean="0"/>
              <a:t>correlation</a:t>
            </a:r>
            <a:r>
              <a:rPr lang="de-DE" sz="1799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799" dirty="0" smtClean="0"/>
              <a:t>Roulette </a:t>
            </a:r>
            <a:r>
              <a:rPr lang="de-DE" sz="1799" dirty="0" err="1" smtClean="0"/>
              <a:t>wheel</a:t>
            </a:r>
            <a:r>
              <a:rPr lang="de-DE" sz="1799" dirty="0" smtClean="0"/>
              <a:t> </a:t>
            </a:r>
            <a:r>
              <a:rPr lang="de-DE" sz="1799" dirty="0" err="1" smtClean="0"/>
              <a:t>selection</a:t>
            </a:r>
            <a:r>
              <a:rPr lang="de-DE" sz="1799" dirty="0" smtClean="0"/>
              <a:t> &amp; </a:t>
            </a:r>
            <a:r>
              <a:rPr lang="de-DE" sz="1799" dirty="0" err="1" smtClean="0"/>
              <a:t>tournament</a:t>
            </a:r>
            <a:r>
              <a:rPr lang="de-DE" sz="1799" dirty="0" smtClean="0"/>
              <a:t> </a:t>
            </a:r>
            <a:r>
              <a:rPr lang="de-DE" sz="1799" dirty="0" err="1" smtClean="0"/>
              <a:t>selection</a:t>
            </a:r>
            <a:endParaRPr lang="de-DE" sz="1799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799" dirty="0" smtClean="0"/>
              <a:t>Uniform </a:t>
            </a:r>
            <a:r>
              <a:rPr lang="de-DE" sz="1799" dirty="0" err="1" smtClean="0"/>
              <a:t>crossover</a:t>
            </a:r>
            <a:r>
              <a:rPr lang="de-DE" sz="1799" dirty="0" smtClean="0"/>
              <a:t>, </a:t>
            </a:r>
            <a:r>
              <a:rPr lang="de-DE" sz="1799" dirty="0" err="1" smtClean="0"/>
              <a:t>one</a:t>
            </a:r>
            <a:r>
              <a:rPr lang="de-DE" sz="1799" dirty="0" smtClean="0"/>
              <a:t> </a:t>
            </a:r>
            <a:r>
              <a:rPr lang="de-DE" sz="1799" dirty="0" err="1" smtClean="0"/>
              <a:t>point</a:t>
            </a:r>
            <a:r>
              <a:rPr lang="de-DE" sz="1799" dirty="0" smtClean="0"/>
              <a:t> </a:t>
            </a:r>
            <a:r>
              <a:rPr lang="de-DE" sz="1799" dirty="0" err="1" smtClean="0"/>
              <a:t>crossover</a:t>
            </a:r>
            <a:r>
              <a:rPr lang="de-DE" sz="1799" dirty="0" smtClean="0"/>
              <a:t>, </a:t>
            </a:r>
            <a:r>
              <a:rPr lang="de-DE" sz="1799" dirty="0" err="1" smtClean="0"/>
              <a:t>two</a:t>
            </a:r>
            <a:r>
              <a:rPr lang="de-DE" sz="1799" dirty="0" smtClean="0"/>
              <a:t>-point </a:t>
            </a:r>
            <a:r>
              <a:rPr lang="de-DE" sz="1799" dirty="0" err="1" smtClean="0"/>
              <a:t>crossover</a:t>
            </a:r>
            <a:endParaRPr lang="de-DE" sz="1799" dirty="0" smtClean="0"/>
          </a:p>
          <a:p>
            <a:pPr marL="0" indent="0">
              <a:buNone/>
            </a:pPr>
            <a:endParaRPr lang="de-DE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sz="2000" dirty="0" err="1" smtClean="0"/>
              <a:t>Neural</a:t>
            </a:r>
            <a:r>
              <a:rPr lang="de-DE" sz="2000" dirty="0" smtClean="0"/>
              <a:t> </a:t>
            </a:r>
            <a:r>
              <a:rPr lang="de-DE" sz="2000" dirty="0" err="1" smtClean="0"/>
              <a:t>network</a:t>
            </a:r>
            <a:endParaRPr lang="de-DE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799" dirty="0" smtClean="0"/>
              <a:t>Generative </a:t>
            </a:r>
            <a:r>
              <a:rPr lang="de-DE" sz="1799" dirty="0" err="1" smtClean="0"/>
              <a:t>adversial</a:t>
            </a:r>
            <a:r>
              <a:rPr lang="de-DE" sz="1799" dirty="0" smtClean="0"/>
              <a:t> </a:t>
            </a:r>
            <a:r>
              <a:rPr lang="de-DE" sz="1799" dirty="0" err="1" smtClean="0"/>
              <a:t>network</a:t>
            </a:r>
            <a:endParaRPr lang="en-US" sz="1799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81A845-AC70-487D-9F2D-4547A48E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FA6A-9A63-4E2D-92C0-C77BFA750EDB}" type="datetime1">
              <a:rPr lang="de-DE" noProof="0" smtClean="0"/>
              <a:t>08.11.2021</a:t>
            </a:fld>
            <a:endParaRPr lang="en-US" noProof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863219-CB85-49F8-8123-6755162C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en-US" noProof="0" smtClean="0"/>
              <a:t>9</a:t>
            </a:fld>
            <a:endParaRPr lang="en-US" noProof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E2BF1E9-5614-4223-AE04-E056F7FD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200" dirty="0" err="1" smtClean="0"/>
              <a:t>Algorithms</a:t>
            </a:r>
            <a:r>
              <a:rPr lang="de-DE" sz="3200" dirty="0" smtClean="0"/>
              <a:t> </a:t>
            </a:r>
            <a:r>
              <a:rPr lang="de-DE" sz="3200" dirty="0" err="1" smtClean="0"/>
              <a:t>for</a:t>
            </a:r>
            <a:r>
              <a:rPr lang="de-DE" sz="3200" dirty="0" smtClean="0"/>
              <a:t> </a:t>
            </a:r>
            <a:r>
              <a:rPr lang="de-DE" sz="3200" dirty="0" err="1" smtClean="0"/>
              <a:t>forecast</a:t>
            </a:r>
            <a:r>
              <a:rPr lang="de-DE" sz="3200" dirty="0" smtClean="0"/>
              <a:t> </a:t>
            </a:r>
            <a:r>
              <a:rPr lang="de-DE" sz="3200" dirty="0" err="1" smtClean="0"/>
              <a:t>and</a:t>
            </a:r>
            <a:r>
              <a:rPr lang="de-DE" sz="3200" dirty="0" smtClean="0"/>
              <a:t> </a:t>
            </a:r>
            <a:r>
              <a:rPr lang="de-DE" sz="3200" dirty="0" err="1" smtClean="0"/>
              <a:t>prediction</a:t>
            </a:r>
            <a:r>
              <a:rPr lang="de-DE" sz="3200" dirty="0" smtClean="0"/>
              <a:t> </a:t>
            </a:r>
            <a:r>
              <a:rPr lang="de-DE" sz="3200" dirty="0" err="1" smtClean="0"/>
              <a:t>generation</a:t>
            </a:r>
            <a:endParaRPr lang="de-DE" sz="3200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8287" y="1582738"/>
            <a:ext cx="4594225" cy="45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Fächer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2.xml><?xml version="1.0" encoding="utf-8"?>
<a:theme xmlns:a="http://schemas.openxmlformats.org/drawingml/2006/main" name="Folienmaster_Form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3.xml><?xml version="1.0" encoding="utf-8"?>
<a:theme xmlns:a="http://schemas.openxmlformats.org/drawingml/2006/main" name="Folienmaster_Punkte">
  <a:themeElements>
    <a:clrScheme name="KIT FARBEN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4664AA"/>
      </a:accent1>
      <a:accent2>
        <a:srgbClr val="23A1E0"/>
      </a:accent2>
      <a:accent3>
        <a:srgbClr val="8CB63C"/>
      </a:accent3>
      <a:accent4>
        <a:srgbClr val="A3107C"/>
      </a:accent4>
      <a:accent5>
        <a:srgbClr val="DF9B1B"/>
      </a:accent5>
      <a:accent6>
        <a:srgbClr val="FCE500"/>
      </a:accent6>
      <a:hlink>
        <a:srgbClr val="4664AA"/>
      </a:hlink>
      <a:folHlink>
        <a:srgbClr val="A22223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1" id="{D385F135-4BB1-4144-883F-BD663B3FA4BF}" vid="{9BD07EEE-6672-4655-8F7E-3FE0E154673F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960</Words>
  <Application>Microsoft Office PowerPoint</Application>
  <PresentationFormat>Breitbild</PresentationFormat>
  <Paragraphs>186</Paragraphs>
  <Slides>13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Folienmaster_Fächer</vt:lpstr>
      <vt:lpstr>Folienmaster_Form</vt:lpstr>
      <vt:lpstr>Folienmaster_Punkte</vt:lpstr>
      <vt:lpstr>PowerPoint-Präsentation</vt:lpstr>
      <vt:lpstr>Introduction</vt:lpstr>
      <vt:lpstr>Motivation</vt:lpstr>
      <vt:lpstr>Cyber Threat Intelligence</vt:lpstr>
      <vt:lpstr>Research objectives </vt:lpstr>
      <vt:lpstr>Methodology</vt:lpstr>
      <vt:lpstr>Cyber Threat Knowledge Graph</vt:lpstr>
      <vt:lpstr>Dataset splitting</vt:lpstr>
      <vt:lpstr>Algorithms for forecast and prediction generation</vt:lpstr>
      <vt:lpstr>Evaluation</vt:lpstr>
      <vt:lpstr>Conclusion</vt:lpstr>
      <vt:lpstr>Thank you for your attention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Franzi</dc:creator>
  <cp:lastModifiedBy>Florian Kaiser</cp:lastModifiedBy>
  <cp:revision>136</cp:revision>
  <dcterms:created xsi:type="dcterms:W3CDTF">2017-12-07T14:50:50Z</dcterms:created>
  <dcterms:modified xsi:type="dcterms:W3CDTF">2021-11-08T09:28:05Z</dcterms:modified>
</cp:coreProperties>
</file>