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805" r:id="rId3"/>
    <p:sldId id="797" r:id="rId4"/>
    <p:sldId id="800" r:id="rId5"/>
    <p:sldId id="799" r:id="rId6"/>
    <p:sldId id="781" r:id="rId7"/>
    <p:sldId id="785" r:id="rId8"/>
    <p:sldId id="783" r:id="rId9"/>
    <p:sldId id="784" r:id="rId10"/>
    <p:sldId id="262" r:id="rId11"/>
    <p:sldId id="786" r:id="rId12"/>
    <p:sldId id="787" r:id="rId13"/>
    <p:sldId id="788" r:id="rId14"/>
    <p:sldId id="790" r:id="rId15"/>
    <p:sldId id="791" r:id="rId16"/>
    <p:sldId id="792" r:id="rId17"/>
    <p:sldId id="794" r:id="rId18"/>
    <p:sldId id="795" r:id="rId19"/>
    <p:sldId id="796" r:id="rId20"/>
    <p:sldId id="803" r:id="rId21"/>
    <p:sldId id="802" r:id="rId22"/>
    <p:sldId id="804" r:id="rId23"/>
    <p:sldId id="26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élie Gicquel" initials="AG" lastIdx="8" clrIdx="0">
    <p:extLst>
      <p:ext uri="{19B8F6BF-5375-455C-9EA6-DF929625EA0E}">
        <p15:presenceInfo xmlns:p15="http://schemas.microsoft.com/office/powerpoint/2012/main" userId="S::amelie.gicquel@glimpsRe.onmicrosoft.com::36b02442-bd4e-4df9-b450-0ce5a4327b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6E6E6"/>
    <a:srgbClr val="EB6317"/>
    <a:srgbClr val="ED732F"/>
    <a:srgbClr val="C55111"/>
    <a:srgbClr val="B9B9B9"/>
    <a:srgbClr val="F8A678"/>
    <a:srgbClr val="EE7D31"/>
    <a:srgbClr val="ED7D31"/>
    <a:srgbClr val="F9C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88065" autoAdjust="0"/>
  </p:normalViewPr>
  <p:slideViewPr>
    <p:cSldViewPr snapToGrid="0">
      <p:cViewPr varScale="1">
        <p:scale>
          <a:sx n="75" d="100"/>
          <a:sy n="75" d="100"/>
        </p:scale>
        <p:origin x="11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5AFD8-4F96-4621-8447-DD2F1D99C5CF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F3088-7EC0-44AE-87DA-2B184B8FD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8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55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2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9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95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0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27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3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8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06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F3088-7EC0-44AE-87DA-2B184B8FD9A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18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ED58B-BCA9-4F55-BB19-21A2630ED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B0E90C-81C6-4AAF-ADDE-1180C7AD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F5F24C-80A7-4DD9-9754-E50E613F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56E-B6EA-46F5-9C03-1691EA093D81}" type="datetime1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903A0D-8780-46C1-989C-31A224CA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63168-3981-4649-96A7-AF0E050D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5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5A9FC-D7E0-4443-9CBA-71225922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7DDAF9-6872-463C-A5F9-2350C76A4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4AD0EC-8C79-4AC5-97B4-57130685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AE97-E893-46CF-AB8E-9AEC56965C7E}" type="datetime1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06A023-90FA-42D6-8B95-29F291FB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A61943-1D5D-4683-AC77-DD7428DF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4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18ECF2-DEB3-4D8F-B472-4AA0925E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C14243-EDA7-49E0-A920-7DBC66CF9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4EA98-FBA6-4A00-B730-4108AE4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032E-7CA9-4380-A03B-89EDCB22755C}" type="datetime1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BD7403-A02E-4E71-82F0-5A1A8484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E9E53-31B2-4656-9935-507D5013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938B3-431B-4A84-92A9-18798E15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99E40-114D-4D66-9C51-2304537C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EAF60-E63C-4BF1-BE6B-1FD292D3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212-2BB4-4C3A-93F3-69A33B9E9C2B}" type="datetime1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8044B2-B3E1-4573-B42A-8812D965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D4DCB-6C21-4526-957B-7EAD1833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7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93DB5-C565-4147-9AA6-6715ACBE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E38516-5397-4742-B75D-329A52E36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416E04-00E6-4676-952C-AE72A6DE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6AE-E8C3-4404-BCDF-A6E97DB7AA3B}" type="datetime1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1A197F-EA90-4653-8652-6A7A9F33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EBC4F-FE39-47C3-A7BC-16EE472B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3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BDD2C-3C5F-469D-96A9-BCC6EA0C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A991F-530B-4311-910D-DA858C88D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D8D63B-8A1E-48B2-A19A-0A1D05F28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46208-B984-42FD-8443-EA0B19F8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B263-835A-470C-BAE8-206E407D8393}" type="datetime1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FE5B72-327C-4875-9129-2990508C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5EFD8F-E665-483F-BA6D-0BDE7908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0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46358-EC06-4829-A22F-ED1A0871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E85D0D-EF94-467A-941E-C57232D57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89067E-A090-48B3-A9DF-D6D3835BE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ECDB9E-DC80-44E4-8275-7C9C3F09D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2BC5D1-3BB7-405B-8CD7-B9A374CB9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A2BD81-B46E-4A60-BB9A-DAE6934B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3DE8-8DD7-49BF-A039-4DC242F10DF6}" type="datetime1">
              <a:rPr lang="fr-FR" smtClean="0"/>
              <a:t>08/11/2021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8EFDCE-EDB6-4400-B50A-141EB88D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5C645-B2F4-48EA-8128-F807A60F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0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DBDC6-1942-49D9-9FA2-B1EBAB72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A79AE2-74A7-4629-B5DC-BDA2F256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EB5B-2C43-401D-A860-BA984B677F22}" type="datetime1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82E1B7-1F39-4BA2-9239-6A474067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BBFF59-D0EF-4AEB-8582-5183F5A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17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552168-E08C-4F12-B3A1-5314B67E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8784-9943-44CF-AA21-5763FE3A2EFE}" type="datetime1">
              <a:rPr lang="fr-FR" smtClean="0"/>
              <a:t>08/11/2021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823529-190D-4279-B4C9-27F55252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CFF48F-57AB-4ADD-96F6-1F38A394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6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EAFBD-0B5B-4426-BFA3-05C8B0A7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59E25-A534-4156-B065-3E9C46ADB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90EF7A-265E-481B-A81C-CB1960BB3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2F0E20-C733-461D-BC4D-0B48AA71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96DC-06E5-4C09-B26A-CFA570131865}" type="datetime1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EAD8F-DD59-4217-BAE3-F3892D1B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ABA628-4451-432B-B0EC-8E10271E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5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926C6-D557-40B5-94AD-55EBD1E2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E1FEC5-A680-46DB-A1BC-DE48FE52E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A1D60E-623A-4102-A46A-A0BFEAABE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A29594-5E4B-4CF1-A74F-8645814B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006-2894-4012-9407-E7D44246838C}" type="datetime1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91DFC6-CE63-4C3D-B9F8-327C6D6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2B6F65-9313-4813-A052-355EB121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5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7098E4-1019-4CBF-BB47-7460FED2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37C1A3-C3F7-45B8-B65A-7832A185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D0B7E-12E0-4385-A610-0FA4BEA4C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3A3B-F18C-40C3-871E-7F3B1582B965}" type="datetime1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46FC3-8060-4CF2-BC1B-CAA8E7269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7A9D35-EEF9-46AF-9337-6489E121B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FD0E-5062-43DD-9196-36A4F7132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1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43DC925-2F66-43C0-94CA-47B40CB97814}"/>
              </a:ext>
            </a:extLst>
          </p:cNvPr>
          <p:cNvGrpSpPr/>
          <p:nvPr/>
        </p:nvGrpSpPr>
        <p:grpSpPr>
          <a:xfrm>
            <a:off x="1088686" y="2558967"/>
            <a:ext cx="10014621" cy="2471586"/>
            <a:chOff x="858894" y="2217785"/>
            <a:chExt cx="10014621" cy="2471586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9F0109A-0E9A-441C-9E45-0F5FB2ACD45E}"/>
                </a:ext>
              </a:extLst>
            </p:cNvPr>
            <p:cNvSpPr txBox="1"/>
            <p:nvPr/>
          </p:nvSpPr>
          <p:spPr>
            <a:xfrm>
              <a:off x="1115843" y="2217785"/>
              <a:ext cx="95007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Sofia Pro Medium" panose="00000600000000000000" pitchFamily="50" charset="0"/>
                </a:rPr>
                <a:t>Large Scale Automation of Binary Analysis: From Open Source Collection to Threat Intelligence</a:t>
              </a:r>
              <a:endParaRPr lang="fr-FR" sz="4000" b="1" dirty="0">
                <a:latin typeface="Sofia Pro Medium" panose="00000600000000000000" pitchFamily="50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3D9D288-741B-4F4C-BBBF-7582727308A9}"/>
                </a:ext>
              </a:extLst>
            </p:cNvPr>
            <p:cNvSpPr txBox="1"/>
            <p:nvPr/>
          </p:nvSpPr>
          <p:spPr>
            <a:xfrm>
              <a:off x="858894" y="4320039"/>
              <a:ext cx="10014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dirty="0">
                  <a:latin typeface="Sofia Pro Light" panose="00000400000000000000" pitchFamily="50" charset="0"/>
                </a:rPr>
                <a:t>Marie Salmon – Sébastien </a:t>
              </a:r>
              <a:r>
                <a:rPr lang="fr-FR" dirty="0" err="1">
                  <a:latin typeface="Sofia Pro Light" panose="00000400000000000000" pitchFamily="50" charset="0"/>
                </a:rPr>
                <a:t>Larinier</a:t>
              </a:r>
              <a:r>
                <a:rPr lang="fr-FR" dirty="0">
                  <a:latin typeface="Sofia Pro Light" panose="00000400000000000000" pitchFamily="50" charset="0"/>
                </a:rPr>
                <a:t> – Frédéric Grelot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7382C8-C497-4A2D-AD47-911F9A64BF89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484C217-3513-4623-B3EF-078289D9A014}"/>
              </a:ext>
            </a:extLst>
          </p:cNvPr>
          <p:cNvGrpSpPr/>
          <p:nvPr/>
        </p:nvGrpSpPr>
        <p:grpSpPr>
          <a:xfrm>
            <a:off x="4124811" y="1297602"/>
            <a:ext cx="4390152" cy="844898"/>
            <a:chOff x="4251626" y="1297602"/>
            <a:chExt cx="4390152" cy="844898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AD3793A-017F-49C3-95E6-33B10F61CC75}"/>
                </a:ext>
              </a:extLst>
            </p:cNvPr>
            <p:cNvGrpSpPr/>
            <p:nvPr/>
          </p:nvGrpSpPr>
          <p:grpSpPr>
            <a:xfrm>
              <a:off x="5955729" y="1403785"/>
              <a:ext cx="2686049" cy="658971"/>
              <a:chOff x="5981200" y="1020786"/>
              <a:chExt cx="2686049" cy="658971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48180B3C-5276-4FD1-BD4C-84DCE2665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8391" y="1020786"/>
                <a:ext cx="2158858" cy="658971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EDDCB67-29D7-4EB4-A628-8B56270380F6}"/>
                  </a:ext>
                </a:extLst>
              </p:cNvPr>
              <p:cNvSpPr txBox="1"/>
              <p:nvPr/>
            </p:nvSpPr>
            <p:spPr>
              <a:xfrm>
                <a:off x="5981200" y="1031512"/>
                <a:ext cx="448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rgbClr val="EA5B0C"/>
                    </a:solidFill>
                    <a:latin typeface="AXIS Extra Bold" panose="00000900000000000000" pitchFamily="50" charset="0"/>
                  </a:rPr>
                  <a:t>&amp;</a:t>
                </a:r>
              </a:p>
            </p:txBody>
          </p:sp>
        </p:grp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9D73BDD-2CE4-488C-B4E4-076F220C8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626" y="1297602"/>
              <a:ext cx="1625584" cy="84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2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F45812C-0ADB-41FD-9B3D-FE3C2741D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33" y="4025882"/>
            <a:ext cx="654748" cy="7080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4A1C311-F772-4FBA-9CFE-15E5CF6E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50" y="2560972"/>
            <a:ext cx="719234" cy="777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C841C3-7185-416F-B6F3-F2D57E3BA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61" y="1254530"/>
            <a:ext cx="5404677" cy="47167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548AE7-1908-4ABC-9F6F-5CE47A208869}"/>
              </a:ext>
            </a:extLst>
          </p:cNvPr>
          <p:cNvSpPr txBox="1"/>
          <p:nvPr/>
        </p:nvSpPr>
        <p:spPr>
          <a:xfrm>
            <a:off x="2158100" y="459690"/>
            <a:ext cx="787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Evaluation of the clustering quality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73572-1619-4149-8D99-5C9250628CC7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BBD3134-E2E8-4B7A-A371-B9E11C31A4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0916C3-C70E-431A-99A1-E6FCC3925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8D9F52-85E2-4FDA-A42E-72280C81604E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7B4EDDAA-8109-4850-AF89-33F2808652C9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10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9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F45812C-0ADB-41FD-9B3D-FE3C2741D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62" y="4294669"/>
            <a:ext cx="654748" cy="70801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24C40FA9-412A-4448-9ECE-131BF49DA5EF}"/>
              </a:ext>
            </a:extLst>
          </p:cNvPr>
          <p:cNvSpPr txBox="1"/>
          <p:nvPr/>
        </p:nvSpPr>
        <p:spPr>
          <a:xfrm>
            <a:off x="2158100" y="459690"/>
            <a:ext cx="787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Evaluation of the clustering quality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B972BA-2192-40F0-9EBE-C1F6B254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61" y="1254530"/>
            <a:ext cx="5404677" cy="47167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432D6B-0538-4103-9AAA-6ADC9910FC90}"/>
              </a:ext>
            </a:extLst>
          </p:cNvPr>
          <p:cNvSpPr/>
          <p:nvPr/>
        </p:nvSpPr>
        <p:spPr>
          <a:xfrm>
            <a:off x="3604261" y="2423160"/>
            <a:ext cx="654748" cy="217170"/>
          </a:xfrm>
          <a:prstGeom prst="rect">
            <a:avLst/>
          </a:prstGeom>
          <a:noFill/>
          <a:ln w="28575"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18FE7-8E6B-4D73-9DF9-58BD3895E20C}"/>
              </a:ext>
            </a:extLst>
          </p:cNvPr>
          <p:cNvSpPr/>
          <p:nvPr/>
        </p:nvSpPr>
        <p:spPr>
          <a:xfrm>
            <a:off x="3604261" y="4111481"/>
            <a:ext cx="654748" cy="217170"/>
          </a:xfrm>
          <a:prstGeom prst="rect">
            <a:avLst/>
          </a:prstGeom>
          <a:noFill/>
          <a:ln w="28575"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24F8DF-8A77-42F1-A812-CF69A4775E83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F94F915-90EE-49F3-85EA-D2E5DD27F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C134045-9C29-464E-9988-A11135667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FAE6EB-342F-4156-887F-DDBD99A06E43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6778E76E-994E-45E2-A6E8-F79056FB3EBF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11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3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CC0E9701-98E3-444C-810C-0B8EEAE5A6C9}"/>
              </a:ext>
            </a:extLst>
          </p:cNvPr>
          <p:cNvSpPr txBox="1"/>
          <p:nvPr/>
        </p:nvSpPr>
        <p:spPr>
          <a:xfrm>
            <a:off x="4218300" y="3429000"/>
            <a:ext cx="375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latin typeface="Sofia Pro Light" panose="00000400000000000000" pitchFamily="50" charset="0"/>
              </a:rPr>
              <a:t>A new player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7F6178-F505-4EA4-BB14-47D1E90E9187}"/>
              </a:ext>
            </a:extLst>
          </p:cNvPr>
          <p:cNvSpPr txBox="1"/>
          <p:nvPr/>
        </p:nvSpPr>
        <p:spPr>
          <a:xfrm>
            <a:off x="4095946" y="1776948"/>
            <a:ext cx="4000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Babuk</a:t>
            </a:r>
            <a:endParaRPr lang="fr-FR" sz="9600" b="1" dirty="0">
              <a:latin typeface="Sofia Pro Medium" panose="000006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101D8-5A9B-4092-B27A-5D5F32224DA2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55E6799-3C69-405D-AB67-6C8230A0F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19CC21-4DA9-415D-9F5E-81DD3BD99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6E195D-AD55-4ECA-AD6B-0CE7FA963EFB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664172EB-810F-423F-8608-AF9BB16E5899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12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24C40FA9-412A-4448-9ECE-131BF49DA5EF}"/>
              </a:ext>
            </a:extLst>
          </p:cNvPr>
          <p:cNvSpPr txBox="1"/>
          <p:nvPr/>
        </p:nvSpPr>
        <p:spPr>
          <a:xfrm>
            <a:off x="2158100" y="646330"/>
            <a:ext cx="78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Timeline</a:t>
            </a:r>
            <a:endParaRPr lang="fr-FR" sz="4000" b="1" dirty="0">
              <a:latin typeface="Sofia Pro Medium" panose="00000600000000000000" pitchFamily="50" charset="0"/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A94D0E9-0EEC-4DCD-902F-984478A05FA4}"/>
              </a:ext>
            </a:extLst>
          </p:cNvPr>
          <p:cNvSpPr/>
          <p:nvPr/>
        </p:nvSpPr>
        <p:spPr>
          <a:xfrm>
            <a:off x="1080854" y="3246437"/>
            <a:ext cx="10347597" cy="3651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4D2AC5-E37B-4949-BF11-F90D6A931C26}"/>
              </a:ext>
            </a:extLst>
          </p:cNvPr>
          <p:cNvSpPr/>
          <p:nvPr/>
        </p:nvSpPr>
        <p:spPr>
          <a:xfrm>
            <a:off x="1776569" y="3285084"/>
            <a:ext cx="290286" cy="290286"/>
          </a:xfrm>
          <a:prstGeom prst="ellipse">
            <a:avLst/>
          </a:pr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216E532-12CC-41B8-8851-76148C1910E4}"/>
              </a:ext>
            </a:extLst>
          </p:cNvPr>
          <p:cNvSpPr/>
          <p:nvPr/>
        </p:nvSpPr>
        <p:spPr>
          <a:xfrm>
            <a:off x="3867640" y="3285084"/>
            <a:ext cx="290286" cy="290286"/>
          </a:xfrm>
          <a:prstGeom prst="ellipse">
            <a:avLst/>
          </a:pr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5EEA133-1281-4712-A09F-FD81415D69DB}"/>
              </a:ext>
            </a:extLst>
          </p:cNvPr>
          <p:cNvSpPr/>
          <p:nvPr/>
        </p:nvSpPr>
        <p:spPr>
          <a:xfrm>
            <a:off x="5958711" y="3285084"/>
            <a:ext cx="290286" cy="290286"/>
          </a:xfrm>
          <a:prstGeom prst="ellipse">
            <a:avLst/>
          </a:pr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3CA8FF2-9F83-4F3E-A9C2-8D8B8B20D565}"/>
              </a:ext>
            </a:extLst>
          </p:cNvPr>
          <p:cNvSpPr/>
          <p:nvPr/>
        </p:nvSpPr>
        <p:spPr>
          <a:xfrm>
            <a:off x="8049782" y="3285084"/>
            <a:ext cx="290286" cy="290286"/>
          </a:xfrm>
          <a:prstGeom prst="ellipse">
            <a:avLst/>
          </a:pr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BCFFDC-1ED0-4DD2-AECB-61BE7E41C759}"/>
              </a:ext>
            </a:extLst>
          </p:cNvPr>
          <p:cNvSpPr txBox="1"/>
          <p:nvPr/>
        </p:nvSpPr>
        <p:spPr>
          <a:xfrm>
            <a:off x="1030955" y="3898709"/>
            <a:ext cx="1781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ofia Pro Light" panose="00000400000000000000" pitchFamily="50" charset="0"/>
              </a:rPr>
              <a:t>Ransomware possibly developed by Russian speaker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7DC88D-007B-449B-955D-C260AAE617FE}"/>
              </a:ext>
            </a:extLst>
          </p:cNvPr>
          <p:cNvSpPr txBox="1"/>
          <p:nvPr/>
        </p:nvSpPr>
        <p:spPr>
          <a:xfrm>
            <a:off x="3023118" y="2096009"/>
            <a:ext cx="19793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02 Janvier 2020</a:t>
            </a:r>
          </a:p>
          <a:p>
            <a:pPr algn="ctr"/>
            <a:r>
              <a:rPr lang="en-US" sz="2000" dirty="0">
                <a:latin typeface="Sofia Pro Light" panose="00000400000000000000" pitchFamily="50" charset="0"/>
              </a:rPr>
              <a:t>Leak on Raid Forum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CEBFE19-D0B1-4414-8C86-32ED3D08A461}"/>
              </a:ext>
            </a:extLst>
          </p:cNvPr>
          <p:cNvSpPr txBox="1"/>
          <p:nvPr/>
        </p:nvSpPr>
        <p:spPr>
          <a:xfrm>
            <a:off x="5114189" y="3898709"/>
            <a:ext cx="197933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03 Janvier 2020</a:t>
            </a:r>
          </a:p>
          <a:p>
            <a:pPr algn="ctr"/>
            <a:r>
              <a:rPr lang="en-US" sz="2000" dirty="0">
                <a:latin typeface="Sofia Pro Light" panose="00000400000000000000" pitchFamily="50" charset="0"/>
              </a:rPr>
              <a:t>First public analyze by </a:t>
            </a:r>
            <a:r>
              <a:rPr lang="en-US" sz="2000" dirty="0" err="1">
                <a:latin typeface="Sofia Pro Light" panose="00000400000000000000" pitchFamily="50" charset="0"/>
              </a:rPr>
              <a:t>Chuong</a:t>
            </a:r>
            <a:r>
              <a:rPr lang="en-US" sz="2000" dirty="0">
                <a:latin typeface="Sofia Pro Light" panose="00000400000000000000" pitchFamily="50" charset="0"/>
              </a:rPr>
              <a:t> Dong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56F2689-166B-4B02-BC36-98ED877E8116}"/>
              </a:ext>
            </a:extLst>
          </p:cNvPr>
          <p:cNvSpPr/>
          <p:nvPr/>
        </p:nvSpPr>
        <p:spPr>
          <a:xfrm>
            <a:off x="10140853" y="3285084"/>
            <a:ext cx="290286" cy="290286"/>
          </a:xfrm>
          <a:prstGeom prst="ellipse">
            <a:avLst/>
          </a:pr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E8FEDC2-D442-4DF1-BEFC-893A5F0534CA}"/>
              </a:ext>
            </a:extLst>
          </p:cNvPr>
          <p:cNvSpPr txBox="1"/>
          <p:nvPr/>
        </p:nvSpPr>
        <p:spPr>
          <a:xfrm>
            <a:off x="7027847" y="2096009"/>
            <a:ext cx="23341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30 </a:t>
            </a:r>
            <a:r>
              <a:rPr lang="en-US" b="1" dirty="0" err="1">
                <a:solidFill>
                  <a:srgbClr val="EA5B0C"/>
                </a:solidFill>
                <a:latin typeface="Sofia Pro Medium" panose="00000600000000000000" pitchFamily="50" charset="0"/>
              </a:rPr>
              <a:t>Novembre</a:t>
            </a:r>
            <a:r>
              <a:rPr lang="en-US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 2020</a:t>
            </a:r>
          </a:p>
          <a:p>
            <a:pPr algn="ctr"/>
            <a:r>
              <a:rPr lang="en-US" sz="2000" dirty="0">
                <a:latin typeface="Sofia Pro Light" panose="00000400000000000000" pitchFamily="50" charset="0"/>
              </a:rPr>
              <a:t>First sample compiled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B16FD7D-6CB7-430E-96FA-528E39F61C1B}"/>
              </a:ext>
            </a:extLst>
          </p:cNvPr>
          <p:cNvSpPr txBox="1"/>
          <p:nvPr/>
        </p:nvSpPr>
        <p:spPr>
          <a:xfrm>
            <a:off x="9166796" y="3909965"/>
            <a:ext cx="2244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22 </a:t>
            </a:r>
            <a:r>
              <a:rPr lang="en-US" b="1" dirty="0" err="1">
                <a:solidFill>
                  <a:srgbClr val="EA5B0C"/>
                </a:solidFill>
                <a:latin typeface="Sofia Pro Medium" panose="00000600000000000000" pitchFamily="50" charset="0"/>
              </a:rPr>
              <a:t>Décembre</a:t>
            </a:r>
            <a:r>
              <a:rPr lang="en-US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 2020</a:t>
            </a:r>
          </a:p>
          <a:p>
            <a:pPr algn="ctr"/>
            <a:r>
              <a:rPr lang="en-US" sz="2000" dirty="0">
                <a:latin typeface="Sofia Pro Light" panose="00000400000000000000" pitchFamily="50" charset="0"/>
              </a:rPr>
              <a:t>First sample compiled in </a:t>
            </a:r>
            <a:r>
              <a:rPr lang="en-US" sz="2000" dirty="0" err="1">
                <a:latin typeface="Sofia Pro Light" panose="00000400000000000000" pitchFamily="50" charset="0"/>
              </a:rPr>
              <a:t>Virustotal</a:t>
            </a:r>
            <a:endParaRPr lang="en-US" sz="2000" dirty="0">
              <a:latin typeface="Sofia Pro Light" panose="000004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70BEA4-73AE-4911-83F5-15858F3831AB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7A3E30F-3CBF-4B0B-8838-77FD3902D1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DC827ED-B6E4-4D34-82DE-6BC602A76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D7B6E9-FB44-4CF7-9A3A-7FC0AA26A7D2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space réservé du numéro de diapositive 1">
            <a:extLst>
              <a:ext uri="{FF2B5EF4-FFF2-40B4-BE49-F238E27FC236}">
                <a16:creationId xmlns:a16="http://schemas.microsoft.com/office/drawing/2014/main" id="{2489CAE6-4A65-4C5C-9E1B-3FDD69A50885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13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3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24C40FA9-412A-4448-9ECE-131BF49DA5EF}"/>
              </a:ext>
            </a:extLst>
          </p:cNvPr>
          <p:cNvSpPr txBox="1"/>
          <p:nvPr/>
        </p:nvSpPr>
        <p:spPr>
          <a:xfrm>
            <a:off x="2158100" y="807038"/>
            <a:ext cx="78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Analysis</a:t>
            </a:r>
            <a:endParaRPr lang="fr-FR" sz="4000" b="1" dirty="0">
              <a:latin typeface="Sofia Pro Medium" panose="000006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88BE962-659F-4C15-BFB6-D62F19926958}"/>
              </a:ext>
            </a:extLst>
          </p:cNvPr>
          <p:cNvSpPr txBox="1"/>
          <p:nvPr/>
        </p:nvSpPr>
        <p:spPr>
          <a:xfrm>
            <a:off x="6174316" y="2572268"/>
            <a:ext cx="334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fia Pro Light" panose="00000400000000000000" pitchFamily="50" charset="0"/>
              </a:rPr>
              <a:t>Symmetric crypto algorithm to encrypt files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59505E6-4629-4942-B9B0-1F5CB33AFC30}"/>
              </a:ext>
            </a:extLst>
          </p:cNvPr>
          <p:cNvSpPr txBox="1"/>
          <p:nvPr/>
        </p:nvSpPr>
        <p:spPr>
          <a:xfrm>
            <a:off x="2057668" y="2572268"/>
            <a:ext cx="363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ofia Pro Light" panose="00000400000000000000" pitchFamily="50" charset="0"/>
              </a:rPr>
              <a:t>Asymmetric crypto algorithm to share the encryption key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F5C58E5-382A-4D2D-98AF-37A558AA5024}"/>
              </a:ext>
            </a:extLst>
          </p:cNvPr>
          <p:cNvCxnSpPr>
            <a:cxnSpLocks/>
          </p:cNvCxnSpPr>
          <p:nvPr/>
        </p:nvCxnSpPr>
        <p:spPr>
          <a:xfrm>
            <a:off x="5995568" y="2550511"/>
            <a:ext cx="0" cy="838584"/>
          </a:xfrm>
          <a:prstGeom prst="line">
            <a:avLst/>
          </a:prstGeom>
          <a:ln w="19050">
            <a:solidFill>
              <a:srgbClr val="EA5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44BD432-3E6A-4498-890D-6F4E467335F6}"/>
              </a:ext>
            </a:extLst>
          </p:cNvPr>
          <p:cNvSpPr txBox="1"/>
          <p:nvPr/>
        </p:nvSpPr>
        <p:spPr>
          <a:xfrm>
            <a:off x="6174316" y="3955352"/>
            <a:ext cx="40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fia Pro Light" panose="00000400000000000000" pitchFamily="50" charset="0"/>
              </a:rPr>
              <a:t>Algorithm to parse the filesystem to chose which file to encrypt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930E3C-6F80-4D64-B1FD-5BC4A94C8E0E}"/>
              </a:ext>
            </a:extLst>
          </p:cNvPr>
          <p:cNvSpPr txBox="1"/>
          <p:nvPr/>
        </p:nvSpPr>
        <p:spPr>
          <a:xfrm>
            <a:off x="1302046" y="3955352"/>
            <a:ext cx="439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ofia Pro Light" panose="00000400000000000000" pitchFamily="50" charset="0"/>
              </a:rPr>
              <a:t>A ransom note explaining how to pay to get the decryption key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D8FA1FA-620B-46D9-B3FD-9480E0D4D3F7}"/>
              </a:ext>
            </a:extLst>
          </p:cNvPr>
          <p:cNvCxnSpPr>
            <a:cxnSpLocks/>
          </p:cNvCxnSpPr>
          <p:nvPr/>
        </p:nvCxnSpPr>
        <p:spPr>
          <a:xfrm>
            <a:off x="5995569" y="3933595"/>
            <a:ext cx="0" cy="838584"/>
          </a:xfrm>
          <a:prstGeom prst="line">
            <a:avLst/>
          </a:prstGeom>
          <a:ln w="19050">
            <a:solidFill>
              <a:srgbClr val="EA5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887F0-7BFB-43F3-8E1E-FC6F68133B65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C81F3-2214-4FBE-A164-DA375B405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1CC971D-31DF-4116-ABE3-11E9FC7E6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7D9A0A-9BEB-417F-B54C-B2786320C51C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1">
            <a:extLst>
              <a:ext uri="{FF2B5EF4-FFF2-40B4-BE49-F238E27FC236}">
                <a16:creationId xmlns:a16="http://schemas.microsoft.com/office/drawing/2014/main" id="{D0741E73-C6A5-4C1A-8C3E-2A7825323556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14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3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BB1761F-4034-429A-A37E-A47866B9A2F8}"/>
              </a:ext>
            </a:extLst>
          </p:cNvPr>
          <p:cNvSpPr txBox="1"/>
          <p:nvPr/>
        </p:nvSpPr>
        <p:spPr>
          <a:xfrm>
            <a:off x="1594411" y="601910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Validation of the model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75501B35-1634-4E25-B585-0ABA4A71E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" y="2007342"/>
            <a:ext cx="5910264" cy="2843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075B3F-B769-44CE-82D0-7FA128777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99" y="1322353"/>
            <a:ext cx="4850033" cy="4213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408927-BCDF-4B29-BCE6-AE7AE3B8D05F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01BF5B-CE2C-45BE-8CAB-42446545D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747CF2-0B45-4C7B-A13F-04E871739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3581BC-1DC5-44C4-85BD-278C660E0C03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EB5B8899-2E42-48FD-BA07-16EE7A2A0DF7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15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7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CC0E9701-98E3-444C-810C-0B8EEAE5A6C9}"/>
              </a:ext>
            </a:extLst>
          </p:cNvPr>
          <p:cNvSpPr txBox="1"/>
          <p:nvPr/>
        </p:nvSpPr>
        <p:spPr>
          <a:xfrm>
            <a:off x="3899848" y="3365959"/>
            <a:ext cx="439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latin typeface="Sofia Pro Light" panose="00000400000000000000" pitchFamily="50" charset="0"/>
              </a:rPr>
              <a:t>A bigger family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7F6178-F505-4EA4-BB14-47D1E90E9187}"/>
              </a:ext>
            </a:extLst>
          </p:cNvPr>
          <p:cNvSpPr txBox="1"/>
          <p:nvPr/>
        </p:nvSpPr>
        <p:spPr>
          <a:xfrm>
            <a:off x="2169076" y="1792934"/>
            <a:ext cx="785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Conti &amp; </a:t>
            </a:r>
            <a:r>
              <a:rPr lang="fr-FR" sz="9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Ryuk</a:t>
            </a:r>
            <a:endParaRPr lang="fr-FR" sz="9600" b="1" dirty="0">
              <a:latin typeface="Sofia Pro Medium" panose="000006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D250D-1EAA-4F3D-A41A-DBD1066B735B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12DEA5-CA04-452D-9FB6-A3A37DE8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EFD0D6-5CF2-4FB2-86E7-769191682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0B87-D446-48CF-BCE5-20B034B44884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122AD0AD-4A65-49EB-BB69-5E31FBF02620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16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6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5A0DB2DA-90C5-453F-A892-39EFFA12064E}"/>
              </a:ext>
            </a:extLst>
          </p:cNvPr>
          <p:cNvSpPr txBox="1"/>
          <p:nvPr/>
        </p:nvSpPr>
        <p:spPr>
          <a:xfrm>
            <a:off x="1088687" y="2452978"/>
            <a:ext cx="10014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Ransomware distributed by many affiliates and other gangs (Russians):</a:t>
            </a:r>
          </a:p>
          <a:p>
            <a:pPr algn="ctr"/>
            <a:r>
              <a:rPr lang="en-US" sz="2000" dirty="0" err="1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Emotet</a:t>
            </a:r>
            <a:r>
              <a:rPr lang="en-US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Trikbot</a:t>
            </a:r>
            <a:r>
              <a:rPr lang="en-US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 (Wizard Spider)</a:t>
            </a:r>
          </a:p>
          <a:p>
            <a:pPr algn="ctr"/>
            <a:r>
              <a:rPr lang="en-US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UNC1878 possible links with TA505</a:t>
            </a:r>
          </a:p>
          <a:p>
            <a:pPr algn="ctr"/>
            <a:r>
              <a:rPr lang="en-US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FIN6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E68385-A2D9-452F-9BA1-18523316D51C}"/>
              </a:ext>
            </a:extLst>
          </p:cNvPr>
          <p:cNvSpPr txBox="1"/>
          <p:nvPr/>
        </p:nvSpPr>
        <p:spPr>
          <a:xfrm>
            <a:off x="1902101" y="829065"/>
            <a:ext cx="83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ofia Pro Medium" panose="00000600000000000000" pitchFamily="50" charset="0"/>
                <a:ea typeface="Calibri" panose="020F0502020204030204" pitchFamily="34" charset="0"/>
              </a:rPr>
              <a:t>History</a:t>
            </a:r>
            <a:endParaRPr lang="en-US" sz="4400" dirty="0">
              <a:effectLst/>
              <a:latin typeface="Sofia Pro Medium" panose="000006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F31A31-D130-48D2-A68B-856A02B54DB0}"/>
              </a:ext>
            </a:extLst>
          </p:cNvPr>
          <p:cNvSpPr txBox="1"/>
          <p:nvPr/>
        </p:nvSpPr>
        <p:spPr>
          <a:xfrm>
            <a:off x="1088684" y="4470822"/>
            <a:ext cx="1001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Many victims over the world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D1FE5-54AE-4316-92AA-DDEC2C9462C2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15AD0F-1A9D-4FDE-8182-E954F3A5D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292F96A-6028-4A6E-8B27-024D24FBD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72D9B5-8332-4E8E-9F66-622E6FC84EF4}"/>
              </a:ext>
            </a:extLst>
          </p:cNvPr>
          <p:cNvSpPr/>
          <p:nvPr/>
        </p:nvSpPr>
        <p:spPr>
          <a:xfrm>
            <a:off x="11544000" y="1016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450FF875-0D45-44EB-87C6-6CC26E51BDE1}"/>
              </a:ext>
            </a:extLst>
          </p:cNvPr>
          <p:cNvSpPr txBox="1">
            <a:spLocks/>
          </p:cNvSpPr>
          <p:nvPr/>
        </p:nvSpPr>
        <p:spPr>
          <a:xfrm>
            <a:off x="10496400" y="1248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17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2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24C40FA9-412A-4448-9ECE-131BF49DA5EF}"/>
              </a:ext>
            </a:extLst>
          </p:cNvPr>
          <p:cNvSpPr txBox="1"/>
          <p:nvPr/>
        </p:nvSpPr>
        <p:spPr>
          <a:xfrm>
            <a:off x="2158100" y="705031"/>
            <a:ext cx="78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Link with </a:t>
            </a:r>
            <a:r>
              <a:rPr lang="en-US" sz="40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conti</a:t>
            </a:r>
            <a:endParaRPr lang="fr-FR" sz="4000" b="1" dirty="0">
              <a:latin typeface="Sofia Pro Medium" panose="000006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13A9164-BA0A-436D-B9DD-C04C4CC85435}"/>
              </a:ext>
            </a:extLst>
          </p:cNvPr>
          <p:cNvSpPr txBox="1"/>
          <p:nvPr/>
        </p:nvSpPr>
        <p:spPr>
          <a:xfrm>
            <a:off x="1588150" y="2566866"/>
            <a:ext cx="78159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fia Pro Light" panose="00000400000000000000" pitchFamily="50" charset="0"/>
              </a:rPr>
              <a:t>Overlaps of technics described by many vendors</a:t>
            </a:r>
          </a:p>
          <a:p>
            <a:endParaRPr lang="en-US" sz="2400" dirty="0">
              <a:latin typeface="Sofia Pro Light" panose="00000400000000000000" pitchFamily="50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ofia Pro Light" panose="00000400000000000000" pitchFamily="50" charset="0"/>
              </a:rPr>
              <a:t>Same </a:t>
            </a:r>
            <a:r>
              <a:rPr lang="en-US" sz="2400" dirty="0" err="1">
                <a:latin typeface="Sofia Pro Light" panose="00000400000000000000" pitchFamily="50" charset="0"/>
              </a:rPr>
              <a:t>ransomnotes</a:t>
            </a:r>
            <a:r>
              <a:rPr lang="en-US" sz="2400" dirty="0">
                <a:latin typeface="Sofia Pro Light" panose="00000400000000000000" pitchFamily="50" charset="0"/>
              </a:rPr>
              <a:t> templates</a:t>
            </a:r>
          </a:p>
          <a:p>
            <a:endParaRPr lang="en-US" sz="2400" dirty="0">
              <a:latin typeface="Sofia Pro Light" panose="00000400000000000000" pitchFamily="50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ofia Pro Light" panose="00000400000000000000" pitchFamily="50" charset="0"/>
              </a:rPr>
              <a:t>Same </a:t>
            </a:r>
            <a:r>
              <a:rPr lang="en-US" sz="2400" dirty="0" err="1">
                <a:latin typeface="Sofia Pro Light" panose="00000400000000000000" pitchFamily="50" charset="0"/>
              </a:rPr>
              <a:t>financiary</a:t>
            </a:r>
            <a:r>
              <a:rPr lang="en-US" sz="2400" dirty="0">
                <a:latin typeface="Sofia Pro Light" panose="00000400000000000000" pitchFamily="50" charset="0"/>
              </a:rPr>
              <a:t> pattern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2F297-8F7B-4AE4-95CE-E1B0821FC3DA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3E9916-2689-460E-A2B2-697F9808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8DD5CD-7AEE-434C-BA6A-96AFA21CE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50BC6B-A2E0-47C8-9B95-4A1C89638AB9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AE089B7F-27AB-4DB8-A440-11E8AE5969FE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18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1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E3F531C5-0810-40E5-B0E6-EC8F0477C3F2}"/>
              </a:ext>
            </a:extLst>
          </p:cNvPr>
          <p:cNvSpPr txBox="1"/>
          <p:nvPr/>
        </p:nvSpPr>
        <p:spPr>
          <a:xfrm>
            <a:off x="7088298" y="2459504"/>
            <a:ext cx="4126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Same persona for developers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Same frameworks of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Same implementation of evasion technics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B1761F-4034-429A-A37E-A47866B9A2F8}"/>
              </a:ext>
            </a:extLst>
          </p:cNvPr>
          <p:cNvSpPr txBox="1"/>
          <p:nvPr/>
        </p:nvSpPr>
        <p:spPr>
          <a:xfrm>
            <a:off x="1594411" y="358801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Validation of the model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C49DD5-A012-4CA8-B9C7-DF65833D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2" y="1180584"/>
            <a:ext cx="5905032" cy="4855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5D629F-938C-4137-B45A-75978FB14C34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DCC3174-F994-4FC1-8E32-EE091B7F3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42472B-AD0C-4C31-98C2-0DA9DCBDE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5C76D-6C34-4AA2-B21E-D22A1FA9F752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F97429D4-6CB9-4588-B885-6D5B9498A9FB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19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04406-01E5-4D3F-97CA-4140D9274B59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7F6178-F505-4EA4-BB14-47D1E90E9187}"/>
              </a:ext>
            </a:extLst>
          </p:cNvPr>
          <p:cNvSpPr txBox="1"/>
          <p:nvPr/>
        </p:nvSpPr>
        <p:spPr>
          <a:xfrm>
            <a:off x="1812810" y="1896408"/>
            <a:ext cx="8566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latin typeface="Sofia Pro Medium" panose="00000600000000000000" pitchFamily="50" charset="0"/>
              </a:rPr>
              <a:t>Data collection and transformation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D6C72-3093-46CA-BCBC-C32905621274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D8CCDA22-3316-4417-89F9-10F7BF2D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6400" y="114702"/>
            <a:ext cx="2743200" cy="365125"/>
          </a:xfrm>
        </p:spPr>
        <p:txBody>
          <a:bodyPr/>
          <a:lstStyle/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2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05BB1E-CA62-4014-AA37-298A19F9A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50CDE3-F500-48CE-B9E0-C4C898141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BB1761F-4034-429A-A37E-A47866B9A2F8}"/>
              </a:ext>
            </a:extLst>
          </p:cNvPr>
          <p:cNvSpPr txBox="1"/>
          <p:nvPr/>
        </p:nvSpPr>
        <p:spPr>
          <a:xfrm>
            <a:off x="797205" y="473251"/>
            <a:ext cx="1059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Binary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analysis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automation for a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better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response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B3648-C351-448A-A29C-E691A1C32EE0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BD1EA9-2251-4C6F-B69C-8D3864E24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543F80-FDED-466D-9854-DB1423CCD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963681-C2A6-44A1-A3CA-4962F68B87D7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17005A13-3420-4CEE-A10D-B4EE2E3D79E5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20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0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BB1761F-4034-429A-A37E-A47866B9A2F8}"/>
              </a:ext>
            </a:extLst>
          </p:cNvPr>
          <p:cNvSpPr txBox="1"/>
          <p:nvPr/>
        </p:nvSpPr>
        <p:spPr>
          <a:xfrm>
            <a:off x="797205" y="473251"/>
            <a:ext cx="1059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Binary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analysis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automation for a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better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response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5806FE-B7E7-4D58-948B-8E52438F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51" y="1374433"/>
            <a:ext cx="5681495" cy="4660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0CE47-1493-4969-B958-418C0435B0E8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E4462D-6EE0-4628-ABD9-BA988DA92A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B36F1C-E491-4DF5-A580-6FC7D8A4F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97316E-DA9F-4593-8700-F143C5197CCE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F92BFD4B-6946-4C39-9482-728C5EA3BB44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21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6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FBB1761F-4034-429A-A37E-A47866B9A2F8}"/>
              </a:ext>
            </a:extLst>
          </p:cNvPr>
          <p:cNvSpPr txBox="1"/>
          <p:nvPr/>
        </p:nvSpPr>
        <p:spPr>
          <a:xfrm>
            <a:off x="797205" y="473251"/>
            <a:ext cx="1059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Binary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analysis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automation for a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better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response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5806FE-B7E7-4D58-948B-8E52438F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51" y="1374433"/>
            <a:ext cx="5681495" cy="4660753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FEE602D-6F42-45D2-A40B-57D9151B4C86}"/>
              </a:ext>
            </a:extLst>
          </p:cNvPr>
          <p:cNvCxnSpPr>
            <a:cxnSpLocks/>
          </p:cNvCxnSpPr>
          <p:nvPr/>
        </p:nvCxnSpPr>
        <p:spPr>
          <a:xfrm flipH="1">
            <a:off x="7105880" y="4516916"/>
            <a:ext cx="275421" cy="294623"/>
          </a:xfrm>
          <a:prstGeom prst="straightConnector1">
            <a:avLst/>
          </a:prstGeom>
          <a:ln w="19050">
            <a:solidFill>
              <a:srgbClr val="EA5B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E834E0F-535D-45B8-B79C-8ABD5C9F07FB}"/>
              </a:ext>
            </a:extLst>
          </p:cNvPr>
          <p:cNvSpPr/>
          <p:nvPr/>
        </p:nvSpPr>
        <p:spPr>
          <a:xfrm>
            <a:off x="6985728" y="3933022"/>
            <a:ext cx="1035585" cy="583894"/>
          </a:xfrm>
          <a:prstGeom prst="roundRect">
            <a:avLst/>
          </a:prstGeom>
          <a:noFill/>
          <a:ln w="19050"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0B3FE8-2E6E-4A6B-AD16-D5D5B05CE3FE}"/>
              </a:ext>
            </a:extLst>
          </p:cNvPr>
          <p:cNvSpPr txBox="1"/>
          <p:nvPr/>
        </p:nvSpPr>
        <p:spPr>
          <a:xfrm>
            <a:off x="6974710" y="3932582"/>
            <a:ext cx="103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EA5B0C"/>
                </a:solidFill>
                <a:latin typeface="Sofia Pro Medium" panose="00000600000000000000" pitchFamily="50" charset="0"/>
              </a:rPr>
              <a:t>You are </a:t>
            </a:r>
            <a:r>
              <a:rPr lang="fr-FR" sz="1600" dirty="0" err="1">
                <a:solidFill>
                  <a:srgbClr val="EA5B0C"/>
                </a:solidFill>
                <a:latin typeface="Sofia Pro Medium" panose="00000600000000000000" pitchFamily="50" charset="0"/>
              </a:rPr>
              <a:t>here</a:t>
            </a:r>
            <a:endParaRPr lang="fr-FR" sz="1600" dirty="0">
              <a:solidFill>
                <a:srgbClr val="EA5B0C"/>
              </a:solidFill>
              <a:latin typeface="Sofia Pro Medium" panose="000006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0806F-6DCE-4016-9460-2ED985937597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E3CD778-B4AC-4E83-93EF-890C1470F5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0F7C90-2F97-4ACF-900A-05A02BC49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F7451E-3E45-450E-B235-D37E883C3CC1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1">
            <a:extLst>
              <a:ext uri="{FF2B5EF4-FFF2-40B4-BE49-F238E27FC236}">
                <a16:creationId xmlns:a16="http://schemas.microsoft.com/office/drawing/2014/main" id="{3EEEFAFC-533C-4E48-B124-B7745FB3B137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22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EF5A8AE0-A246-4983-974F-CBA9F0526A4D}"/>
              </a:ext>
            </a:extLst>
          </p:cNvPr>
          <p:cNvSpPr txBox="1"/>
          <p:nvPr/>
        </p:nvSpPr>
        <p:spPr>
          <a:xfrm>
            <a:off x="968946" y="2845140"/>
            <a:ext cx="1001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latin typeface="Sofia Pro" panose="00000500000000000000" pitchFamily="50" charset="0"/>
              </a:rPr>
              <a:t>Thank</a:t>
            </a:r>
            <a:r>
              <a:rPr lang="fr-FR" sz="4000" b="1" dirty="0">
                <a:latin typeface="Sofia Pro" panose="00000500000000000000" pitchFamily="50" charset="0"/>
              </a:rPr>
              <a:t> </a:t>
            </a:r>
            <a:r>
              <a:rPr lang="fr-FR" sz="4000" b="1" dirty="0" err="1">
                <a:latin typeface="Sofia Pro" panose="00000500000000000000" pitchFamily="50" charset="0"/>
              </a:rPr>
              <a:t>you</a:t>
            </a:r>
            <a:r>
              <a:rPr lang="fr-FR" sz="4000" b="1" dirty="0">
                <a:latin typeface="Sofia Pro" panose="00000500000000000000" pitchFamily="50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00A445-8F28-4CF4-8271-AD8CC763BC40}"/>
              </a:ext>
            </a:extLst>
          </p:cNvPr>
          <p:cNvSpPr txBox="1"/>
          <p:nvPr/>
        </p:nvSpPr>
        <p:spPr>
          <a:xfrm>
            <a:off x="968945" y="3661621"/>
            <a:ext cx="1001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latin typeface="Sofia Pro Light" panose="00000400000000000000" pitchFamily="50" charset="0"/>
              </a:rPr>
              <a:t>Marie Salmon – Ingénieure R&amp;D GLIMPS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Sofia Pro Light" panose="00000400000000000000" pitchFamily="50" charset="0"/>
              </a:rPr>
              <a:t>Sébastien </a:t>
            </a:r>
            <a:r>
              <a:rPr lang="fr-FR" dirty="0" err="1">
                <a:latin typeface="Sofia Pro Light" panose="00000400000000000000" pitchFamily="50" charset="0"/>
              </a:rPr>
              <a:t>Larinier</a:t>
            </a:r>
            <a:r>
              <a:rPr lang="fr-FR" dirty="0">
                <a:latin typeface="Sofia Pro Light" panose="00000400000000000000" pitchFamily="50" charset="0"/>
              </a:rPr>
              <a:t> - Chercheur à l'ESIEA</a:t>
            </a:r>
          </a:p>
          <a:p>
            <a:r>
              <a:rPr lang="fr-FR" dirty="0">
                <a:latin typeface="Sofia Pro Light" panose="00000400000000000000" pitchFamily="50" charset="0"/>
              </a:rPr>
              <a:t>Frédéric Grelot – Directeur Recherche &amp; Communication GLIMPS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F5833-77A0-4540-BEB1-AADA6ABD2C91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2BD980-2CBA-4FD2-AA38-09B084E89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484957-0C2C-4C73-B445-61E042002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6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7CEA-3ABB-4B27-B74D-DA549C6B649D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5E7F25-2073-44F1-91A4-ED85D6DF1602}"/>
              </a:ext>
            </a:extLst>
          </p:cNvPr>
          <p:cNvSpPr txBox="1"/>
          <p:nvPr/>
        </p:nvSpPr>
        <p:spPr>
          <a:xfrm>
            <a:off x="1902105" y="548480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ofia Pro Medium" panose="00000600000000000000" pitchFamily="50" charset="0"/>
              </a:rPr>
              <a:t>“Open” code and binary repositories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7ACFC0-F5CC-4338-B9C8-B47C04036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06" y="1179900"/>
            <a:ext cx="8387788" cy="41626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4A2170-B765-437F-8405-61CD695A9471}"/>
              </a:ext>
            </a:extLst>
          </p:cNvPr>
          <p:cNvSpPr txBox="1"/>
          <p:nvPr/>
        </p:nvSpPr>
        <p:spPr>
          <a:xfrm>
            <a:off x="647895" y="5435079"/>
            <a:ext cx="4666365" cy="52539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dirty="0">
                <a:latin typeface="Sofia Pro Light" panose="00000400000000000000" pitchFamily="50" charset="0"/>
              </a:rPr>
              <a:t>¹ Accessibility levels from very easy (++) to very difficult (- -). 0 represents a neutral level.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dirty="0">
                <a:latin typeface="Sofia Pro Light" panose="00000400000000000000" pitchFamily="50" charset="0"/>
              </a:rPr>
              <a:t>² Compilation often requires manual work.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dirty="0">
                <a:latin typeface="Sofia Pro Light" panose="00000400000000000000" pitchFamily="50" charset="0"/>
              </a:rPr>
              <a:t>³ Tags manually assigned by the researchers who feed it.</a:t>
            </a:r>
            <a:endParaRPr lang="en-US" sz="900" b="0" i="0" u="none" strike="noStrike" kern="1200" cap="none" dirty="0">
              <a:ln>
                <a:noFill/>
              </a:ln>
              <a:latin typeface="Sofia Pro Light" panose="00000400000000000000" pitchFamily="50" charset="0"/>
              <a:ea typeface="DejaVu Sans" pitchFamily="2"/>
              <a:cs typeface="FreeSans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4D67F1-556E-4BEF-926C-8DF5D268F4E9}"/>
              </a:ext>
            </a:extLst>
          </p:cNvPr>
          <p:cNvSpPr txBox="1"/>
          <p:nvPr/>
        </p:nvSpPr>
        <p:spPr>
          <a:xfrm>
            <a:off x="5443709" y="5435079"/>
            <a:ext cx="633378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Sofia Pro Light" panose="00000400000000000000" pitchFamily="50" charset="0"/>
              </a:rPr>
              <a:t>⁴ Quality of the tags is quite low and often contains only the number and names of detections by antivirus software.</a:t>
            </a:r>
          </a:p>
          <a:p>
            <a:r>
              <a:rPr lang="en-US" sz="900" dirty="0">
                <a:latin typeface="Sofia Pro Light" panose="00000400000000000000" pitchFamily="50" charset="0"/>
              </a:rPr>
              <a:t>⁵ Have to pay.</a:t>
            </a:r>
          </a:p>
          <a:p>
            <a:r>
              <a:rPr lang="en-US" sz="900" dirty="0">
                <a:latin typeface="Sofia Pro Light" panose="00000400000000000000" pitchFamily="50" charset="0"/>
              </a:rPr>
              <a:t>⁶ Tags assigned directly by the VX-Underground team.</a:t>
            </a:r>
            <a:endParaRPr lang="fr-FR" sz="900" dirty="0">
              <a:latin typeface="Sofia Pro Light" panose="00000400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4DC19E-962F-4B81-ACF2-9DB3275F0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2A42E4-1438-4D42-BBD3-F5C9FB220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0A152F-32A8-4CEC-A1C3-7EE98E63A3AE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2BA7BA98-07DD-4F2D-A7A1-E57498FAC120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3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4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3F0999-47C9-4277-A5C9-9EA6A907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95" y="2192374"/>
            <a:ext cx="10053210" cy="1975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C5F65-8846-426C-ABC7-6E007C60037E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1147F02-9313-4443-A8CD-AB1843A71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E29BA0B-26E6-4959-8C67-191E272BA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F837F7-A4DE-4204-B884-990635F33D71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D12A33A8-E06B-4A8D-9E05-A27A4E4DC421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4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0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AF7F6178-F505-4EA4-BB14-47D1E90E9187}"/>
              </a:ext>
            </a:extLst>
          </p:cNvPr>
          <p:cNvSpPr txBox="1"/>
          <p:nvPr/>
        </p:nvSpPr>
        <p:spPr>
          <a:xfrm>
            <a:off x="2918830" y="1713528"/>
            <a:ext cx="6354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Sofia Pro Medium" panose="00000600000000000000" pitchFamily="50" charset="0"/>
              </a:rPr>
              <a:t>Data </a:t>
            </a:r>
            <a:r>
              <a:rPr lang="fr-FR" sz="9600" b="1" dirty="0" err="1">
                <a:latin typeface="Sofia Pro Medium" panose="00000600000000000000" pitchFamily="50" charset="0"/>
              </a:rPr>
              <a:t>Analysis</a:t>
            </a:r>
            <a:endParaRPr lang="fr-FR" sz="9600" b="1" dirty="0">
              <a:latin typeface="Sofia Pro Medium" panose="000006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D6C72-3093-46CA-BCBC-C32905621274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05BB1E-CA62-4014-AA37-298A19F9A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50CDE3-F500-48CE-B9E0-C4C898141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F437-479E-4AC5-8E19-458D69E0E0E5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78BA9688-3908-4A17-A256-78BED0B3BE1E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5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5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24C40FA9-412A-4448-9ECE-131BF49DA5EF}"/>
              </a:ext>
            </a:extLst>
          </p:cNvPr>
          <p:cNvSpPr txBox="1"/>
          <p:nvPr/>
        </p:nvSpPr>
        <p:spPr>
          <a:xfrm>
            <a:off x="1902105" y="663033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effectLst/>
                <a:latin typeface="Sofia Pro Semi Bold" panose="00000800000000000000" pitchFamily="50" charset="0"/>
                <a:ea typeface="Calibri" panose="020F0502020204030204" pitchFamily="34" charset="0"/>
              </a:rPr>
              <a:t>Use of </a:t>
            </a:r>
            <a:r>
              <a:rPr lang="fr-FR" sz="3600" dirty="0" err="1">
                <a:effectLst/>
                <a:latin typeface="Sofia Pro Semi Bold" panose="00000800000000000000" pitchFamily="50" charset="0"/>
                <a:ea typeface="Calibri" panose="020F0502020204030204" pitchFamily="34" charset="0"/>
              </a:rPr>
              <a:t>similaritie</a:t>
            </a:r>
            <a:r>
              <a:rPr lang="fr-FR" sz="3600" dirty="0" err="1">
                <a:latin typeface="Sofia Pro Semi Bold" panose="00000800000000000000" pitchFamily="50" charset="0"/>
                <a:ea typeface="Calibri" panose="020F0502020204030204" pitchFamily="34" charset="0"/>
              </a:rPr>
              <a:t>s</a:t>
            </a:r>
            <a:r>
              <a:rPr lang="fr-FR" sz="3600" dirty="0">
                <a:latin typeface="Sofia Pro Semi Bold" panose="00000800000000000000" pitchFamily="50" charset="0"/>
                <a:ea typeface="Calibri" panose="020F0502020204030204" pitchFamily="34" charset="0"/>
              </a:rPr>
              <a:t> </a:t>
            </a:r>
            <a:r>
              <a:rPr lang="fr-FR" sz="3600" dirty="0" err="1">
                <a:latin typeface="Sofia Pro Semi Bold" panose="00000800000000000000" pitchFamily="50" charset="0"/>
                <a:ea typeface="Calibri" panose="020F0502020204030204" pitchFamily="34" charset="0"/>
              </a:rPr>
              <a:t>between</a:t>
            </a:r>
            <a:r>
              <a:rPr lang="fr-FR" sz="3600" dirty="0">
                <a:latin typeface="Sofia Pro Semi Bold" panose="00000800000000000000" pitchFamily="50" charset="0"/>
                <a:ea typeface="Calibri" panose="020F0502020204030204" pitchFamily="34" charset="0"/>
              </a:rPr>
              <a:t> malware</a:t>
            </a:r>
            <a:endParaRPr lang="fr-FR" sz="3600" b="1" dirty="0">
              <a:latin typeface="Sofia Pro Semi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34724-6171-430D-B483-E9F09240087A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841FD0-993B-4EA4-B435-B198F05F4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68D5BA-795F-4BB9-8363-3224583CA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pic>
        <p:nvPicPr>
          <p:cNvPr id="3" name="Image 2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38B33DCA-2565-4DC3-AB04-12894C451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32" y="1653308"/>
            <a:ext cx="8639334" cy="40971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6DFDA8-1506-4740-95AE-DF8594E811CF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FC2059D5-8818-46C0-B7DC-A7D608D263D2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6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E3F531C5-0810-40E5-B0E6-EC8F0477C3F2}"/>
              </a:ext>
            </a:extLst>
          </p:cNvPr>
          <p:cNvSpPr txBox="1"/>
          <p:nvPr/>
        </p:nvSpPr>
        <p:spPr>
          <a:xfrm>
            <a:off x="7345798" y="2722402"/>
            <a:ext cx="4126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Matrix = binaries (by hash) in rows and columns.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Values = similarity scores between binaries from 0 to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Absence of color = no similarity detected.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B1761F-4034-429A-A37E-A47866B9A2F8}"/>
              </a:ext>
            </a:extLst>
          </p:cNvPr>
          <p:cNvSpPr txBox="1"/>
          <p:nvPr/>
        </p:nvSpPr>
        <p:spPr>
          <a:xfrm>
            <a:off x="1902105" y="548480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Correlation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matrix and clustering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C4539D-A90A-49EF-90E2-74B0D9D8D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1" y="1829617"/>
            <a:ext cx="6390013" cy="3667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4DAC52-10B7-49FD-9836-1D51822903A4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AA69EA-8042-4F01-BFF0-82BCC158D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BC97D3-833F-48FB-B8D1-6941A2D75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87C6E3-51DC-4AA8-A73B-4AE081BEA98B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numéro de diapositive 1">
            <a:extLst>
              <a:ext uri="{FF2B5EF4-FFF2-40B4-BE49-F238E27FC236}">
                <a16:creationId xmlns:a16="http://schemas.microsoft.com/office/drawing/2014/main" id="{AC2F82C5-89A5-4A7D-9310-0A8D0C83D244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7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CC0E9701-98E3-444C-810C-0B8EEAE5A6C9}"/>
              </a:ext>
            </a:extLst>
          </p:cNvPr>
          <p:cNvSpPr txBox="1"/>
          <p:nvPr/>
        </p:nvSpPr>
        <p:spPr>
          <a:xfrm>
            <a:off x="1073421" y="1705451"/>
            <a:ext cx="89629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- Input: </a:t>
            </a:r>
            <a:r>
              <a:rPr lang="en-US" sz="2000" dirty="0">
                <a:latin typeface="Sofia Pro Light" panose="00000400000000000000" pitchFamily="50" charset="0"/>
              </a:rPr>
              <a:t>Correlation matrix</a:t>
            </a:r>
          </a:p>
          <a:p>
            <a:endParaRPr lang="en-US" sz="2000" dirty="0">
              <a:latin typeface="Sofia Pro Light" panose="00000400000000000000" pitchFamily="50" charset="0"/>
            </a:endParaRPr>
          </a:p>
          <a:p>
            <a:r>
              <a:rPr lang="en-US" sz="2000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- Using 2 methods in combination: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DBSCAN¹ (density based clustering)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AgglomerativeClustering² (hierarchical clustering)</a:t>
            </a:r>
          </a:p>
          <a:p>
            <a:endParaRPr lang="en-US" sz="2000" dirty="0">
              <a:latin typeface="Sofia Pro Light" panose="00000400000000000000" pitchFamily="50" charset="0"/>
            </a:endParaRPr>
          </a:p>
          <a:p>
            <a:r>
              <a:rPr lang="en-US" sz="2000" b="1" dirty="0">
                <a:solidFill>
                  <a:srgbClr val="EA5B0C"/>
                </a:solidFill>
                <a:latin typeface="Sofia Pro Medium" panose="00000600000000000000" pitchFamily="50" charset="0"/>
              </a:rPr>
              <a:t>- Iterative clustering:</a:t>
            </a:r>
          </a:p>
          <a:p>
            <a:r>
              <a:rPr lang="en-US" sz="2000" dirty="0">
                <a:latin typeface="Sofia Pro Light" panose="00000400000000000000" pitchFamily="50" charset="0"/>
              </a:rPr>
              <a:t>1. Generation of initial clusters (using the method with the best clustering),</a:t>
            </a:r>
          </a:p>
          <a:p>
            <a:r>
              <a:rPr lang="en-US" sz="2000" dirty="0">
                <a:latin typeface="Sofia Pro Light" panose="00000400000000000000" pitchFamily="50" charset="0"/>
              </a:rPr>
              <a:t>2. Re-sliced them as long as it improves the global clustering.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7F6178-F505-4EA4-BB14-47D1E90E9187}"/>
              </a:ext>
            </a:extLst>
          </p:cNvPr>
          <p:cNvSpPr txBox="1"/>
          <p:nvPr/>
        </p:nvSpPr>
        <p:spPr>
          <a:xfrm>
            <a:off x="1902105" y="637220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Generation</a:t>
            </a:r>
            <a:r>
              <a:rPr lang="fr-FR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 of the clustering</a:t>
            </a:r>
            <a:endParaRPr lang="fr-FR" sz="3600" b="1" dirty="0">
              <a:latin typeface="Sofia Pro Medium" panose="00000600000000000000" pitchFamily="50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59B22D-1637-4840-AF0B-1C001A88DED6}"/>
              </a:ext>
            </a:extLst>
          </p:cNvPr>
          <p:cNvSpPr txBox="1"/>
          <p:nvPr/>
        </p:nvSpPr>
        <p:spPr>
          <a:xfrm>
            <a:off x="1073422" y="5214449"/>
            <a:ext cx="8712000" cy="360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dirty="0">
                <a:latin typeface="Sofia Pro Light" panose="00000400000000000000" pitchFamily="50" charset="0"/>
              </a:rPr>
              <a:t>¹  </a:t>
            </a:r>
            <a:r>
              <a:rPr lang="en-US" sz="900" b="0" i="0" u="none" strike="noStrike" kern="1200" cap="none" dirty="0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M. Ester, H.-P. </a:t>
            </a:r>
            <a:r>
              <a:rPr lang="en-US" sz="900" b="0" i="0" u="none" strike="noStrike" kern="1200" cap="none" dirty="0" err="1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Kriegel</a:t>
            </a:r>
            <a:r>
              <a:rPr lang="en-US" sz="900" b="0" i="0" u="none" strike="noStrike" kern="1200" cap="none" dirty="0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, J. Sander, X. Xu, et al., A density-based algorithm for discovering clusters in large spatial databases with noise., in: </a:t>
            </a:r>
            <a:r>
              <a:rPr lang="en-US" sz="900" b="0" i="0" u="none" strike="noStrike" kern="1200" cap="none" dirty="0" err="1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Kdd</a:t>
            </a:r>
            <a:r>
              <a:rPr lang="en-US" sz="900" b="0" i="0" u="none" strike="noStrike" kern="1200" cap="none" dirty="0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, volume 96, 1996, pp. 226–231.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dirty="0">
                <a:latin typeface="Sofia Pro Light" panose="00000400000000000000" pitchFamily="50" charset="0"/>
              </a:rPr>
              <a:t>²  </a:t>
            </a:r>
            <a:r>
              <a:rPr lang="en-US" sz="900" b="0" i="0" u="none" strike="noStrike" kern="1200" cap="none" dirty="0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https://scikit-learn.org/stable/modules/generated/sklearn.cluster.AgglomerativeClustering.html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71912F-6623-4596-BEAB-A2647E4E8D93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391D80-126B-4F03-AAC8-B48CFF186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33C4DA7-4E6D-471D-98E8-55AE8A76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9ADE13-A92E-4313-8DC2-97A4FB6D5FB1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7D56621E-4A80-49C4-A85A-AAE8E020C7DA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8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5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5A0DB2DA-90C5-453F-A892-39EFFA12064E}"/>
              </a:ext>
            </a:extLst>
          </p:cNvPr>
          <p:cNvSpPr txBox="1"/>
          <p:nvPr/>
        </p:nvSpPr>
        <p:spPr>
          <a:xfrm>
            <a:off x="1088689" y="1695816"/>
            <a:ext cx="100146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Clustering </a:t>
            </a:r>
            <a:r>
              <a:rPr lang="fr-FR" sz="2000" dirty="0" err="1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quality</a:t>
            </a:r>
            <a:r>
              <a:rPr lang="fr-FR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 = </a:t>
            </a:r>
            <a:r>
              <a:rPr lang="fr-FR" sz="2000" dirty="0" err="1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degree</a:t>
            </a:r>
            <a:r>
              <a:rPr lang="fr-FR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solidFill>
                  <a:srgbClr val="EA5B0C"/>
                </a:solidFill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separation</a:t>
            </a:r>
            <a:r>
              <a:rPr lang="fr-FR" sz="2000" dirty="0">
                <a:effectLst/>
                <a:latin typeface="Sofia Pro Light" panose="00000400000000000000" pitchFamily="50" charset="0"/>
                <a:ea typeface="Calibri" panose="020F0502020204030204" pitchFamily="34" charset="0"/>
              </a:rPr>
              <a:t> and </a:t>
            </a:r>
            <a:r>
              <a:rPr lang="fr-FR" sz="2000" dirty="0" err="1">
                <a:solidFill>
                  <a:srgbClr val="EA5B0C"/>
                </a:solidFill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density</a:t>
            </a:r>
            <a:endParaRPr lang="fr-FR" sz="2000" dirty="0">
              <a:solidFill>
                <a:srgbClr val="EA5B0C"/>
              </a:solidFill>
              <a:effectLst/>
              <a:latin typeface="Sofia Pro Medium" panose="00000600000000000000" pitchFamily="50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  <a:ea typeface="Calibri" panose="020F0502020204030204" pitchFamily="34" charset="0"/>
              </a:rPr>
              <a:t>Evaluated with the average </a:t>
            </a:r>
            <a:r>
              <a:rPr lang="en-US" sz="2000" dirty="0">
                <a:solidFill>
                  <a:srgbClr val="EA5B0C"/>
                </a:solidFill>
                <a:latin typeface="Sofia Pro Medium" panose="00000600000000000000" pitchFamily="50" charset="0"/>
                <a:ea typeface="Calibri" panose="020F0502020204030204" pitchFamily="34" charset="0"/>
              </a:rPr>
              <a:t>silhouette coefficient</a:t>
            </a:r>
            <a:r>
              <a:rPr lang="en-US" sz="2000" dirty="0">
                <a:latin typeface="Sofia Pro Light" panose="00000400000000000000" pitchFamily="50" charset="0"/>
                <a:ea typeface="Calibri" panose="020F0502020204030204" pitchFamily="34" charset="0"/>
              </a:rPr>
              <a:t>³ of each binary</a:t>
            </a:r>
            <a:r>
              <a:rPr lang="en-US" sz="2000" dirty="0">
                <a:solidFill>
                  <a:schemeClr val="bg1"/>
                </a:solidFill>
                <a:latin typeface="Sofia Pro Light" panose="00000400000000000000" pitchFamily="50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29CFA3F-81B2-452E-B7E6-625A3CAC4207}"/>
              </a:ext>
            </a:extLst>
          </p:cNvPr>
          <p:cNvSpPr txBox="1"/>
          <p:nvPr/>
        </p:nvSpPr>
        <p:spPr>
          <a:xfrm>
            <a:off x="1918064" y="5905185"/>
            <a:ext cx="8712000" cy="314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 dirty="0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³ P. J. </a:t>
            </a:r>
            <a:r>
              <a:rPr lang="en-US" sz="900" b="0" i="0" u="none" strike="noStrike" kern="1200" cap="none" dirty="0" err="1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Rousseeuw</a:t>
            </a:r>
            <a:r>
              <a:rPr lang="en-US" sz="900" b="0" i="0" u="none" strike="noStrike" kern="1200" cap="none" dirty="0">
                <a:ln>
                  <a:noFill/>
                </a:ln>
                <a:latin typeface="Sofia Pro Light" panose="00000400000000000000" pitchFamily="50" charset="0"/>
                <a:ea typeface="DejaVu Sans" pitchFamily="2"/>
                <a:cs typeface="FreeSans" pitchFamily="2"/>
              </a:rPr>
              <a:t>, Silhouettes: a graphical aid to the interpretation and validation of cluster analysis, Journal of computational and applied mathematics 20 (1987) 53–65.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29CFAD89-FC87-4493-BFBC-A80E1E587A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88482" y="2764878"/>
            <a:ext cx="4215036" cy="687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6B76BA0-F4EC-45D4-A1F2-B55542B761F4}"/>
              </a:ext>
            </a:extLst>
          </p:cNvPr>
          <p:cNvGrpSpPr/>
          <p:nvPr/>
        </p:nvGrpSpPr>
        <p:grpSpPr>
          <a:xfrm>
            <a:off x="2577948" y="3782165"/>
            <a:ext cx="6290630" cy="844498"/>
            <a:chOff x="2429791" y="3835556"/>
            <a:chExt cx="6290630" cy="844498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C0E9701-98E3-444C-810C-0B8EEAE5A6C9}"/>
                </a:ext>
              </a:extLst>
            </p:cNvPr>
            <p:cNvSpPr txBox="1"/>
            <p:nvPr/>
          </p:nvSpPr>
          <p:spPr>
            <a:xfrm>
              <a:off x="6274749" y="3835556"/>
              <a:ext cx="2445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EA5B0C"/>
                  </a:solidFill>
                  <a:latin typeface="Sofia Pro Medium" panose="00000600000000000000" pitchFamily="50" charset="0"/>
                </a:rPr>
                <a:t>b(</a:t>
              </a:r>
              <a:r>
                <a:rPr lang="en-US" sz="1600" b="1" dirty="0" err="1">
                  <a:solidFill>
                    <a:srgbClr val="EA5B0C"/>
                  </a:solidFill>
                  <a:latin typeface="Sofia Pro Medium" panose="00000600000000000000" pitchFamily="50" charset="0"/>
                </a:rPr>
                <a:t>i</a:t>
              </a:r>
              <a:r>
                <a:rPr lang="en-US" sz="1600" b="1" dirty="0">
                  <a:solidFill>
                    <a:srgbClr val="EA5B0C"/>
                  </a:solidFill>
                  <a:latin typeface="Sofia Pro Medium" panose="00000600000000000000" pitchFamily="50" charset="0"/>
                </a:rPr>
                <a:t>): </a:t>
              </a:r>
              <a:r>
                <a:rPr lang="en-US" sz="1600" dirty="0">
                  <a:latin typeface="Sofia Pro Light" panose="00000400000000000000" pitchFamily="50" charset="0"/>
                </a:rPr>
                <a:t>mean distance of </a:t>
              </a:r>
              <a:r>
                <a:rPr lang="en-US" sz="1600" dirty="0" err="1">
                  <a:latin typeface="Sofia Pro Light" panose="00000400000000000000" pitchFamily="50" charset="0"/>
                </a:rPr>
                <a:t>i</a:t>
              </a:r>
              <a:r>
                <a:rPr lang="en-US" sz="1600" dirty="0">
                  <a:latin typeface="Sofia Pro Light" panose="00000400000000000000" pitchFamily="50" charset="0"/>
                </a:rPr>
                <a:t> to all points in any other cluster.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CF7FC04-D330-48C8-B35F-F78C8E6A6672}"/>
                </a:ext>
              </a:extLst>
            </p:cNvPr>
            <p:cNvSpPr txBox="1"/>
            <p:nvPr/>
          </p:nvSpPr>
          <p:spPr>
            <a:xfrm>
              <a:off x="2429791" y="3841470"/>
              <a:ext cx="3365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EA5B0C"/>
                  </a:solidFill>
                  <a:latin typeface="Sofia Pro Medium" panose="00000600000000000000" pitchFamily="50" charset="0"/>
                </a:rPr>
                <a:t>a(</a:t>
              </a:r>
              <a:r>
                <a:rPr lang="en-US" sz="1600" b="1" dirty="0" err="1">
                  <a:solidFill>
                    <a:srgbClr val="EA5B0C"/>
                  </a:solidFill>
                  <a:latin typeface="Sofia Pro Medium" panose="00000600000000000000" pitchFamily="50" charset="0"/>
                </a:rPr>
                <a:t>i</a:t>
              </a:r>
              <a:r>
                <a:rPr lang="en-US" sz="1600" b="1" dirty="0">
                  <a:solidFill>
                    <a:srgbClr val="EA5B0C"/>
                  </a:solidFill>
                  <a:latin typeface="Sofia Pro Medium" panose="00000600000000000000" pitchFamily="50" charset="0"/>
                </a:rPr>
                <a:t>): </a:t>
              </a:r>
              <a:r>
                <a:rPr lang="en-US" sz="1600" dirty="0">
                  <a:latin typeface="Sofia Pro Light" panose="00000400000000000000" pitchFamily="50" charset="0"/>
                </a:rPr>
                <a:t>mean distance between binary </a:t>
              </a:r>
              <a:r>
                <a:rPr lang="en-US" sz="1600" dirty="0" err="1">
                  <a:latin typeface="Sofia Pro Light" panose="00000400000000000000" pitchFamily="50" charset="0"/>
                </a:rPr>
                <a:t>i</a:t>
              </a:r>
              <a:r>
                <a:rPr lang="en-US" sz="1600" dirty="0">
                  <a:latin typeface="Sofia Pro Light" panose="00000400000000000000" pitchFamily="50" charset="0"/>
                </a:rPr>
                <a:t> and other data points in the same cluster Ci.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5E3EB8C-87BF-4452-80CF-59BB55E9BEC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841470"/>
              <a:ext cx="0" cy="838584"/>
            </a:xfrm>
            <a:prstGeom prst="line">
              <a:avLst/>
            </a:prstGeom>
            <a:ln w="19050">
              <a:solidFill>
                <a:srgbClr val="EA5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E8E68385-A2D9-452F-9BA1-18523316D51C}"/>
              </a:ext>
            </a:extLst>
          </p:cNvPr>
          <p:cNvSpPr txBox="1"/>
          <p:nvPr/>
        </p:nvSpPr>
        <p:spPr>
          <a:xfrm>
            <a:off x="2085402" y="455663"/>
            <a:ext cx="83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Sofia Pro Medium" panose="00000600000000000000" pitchFamily="50" charset="0"/>
                <a:ea typeface="Calibri" panose="020F0502020204030204" pitchFamily="34" charset="0"/>
              </a:rPr>
              <a:t>Evaluation of the clustering quality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F31A31-D130-48D2-A68B-856A02B54DB0}"/>
              </a:ext>
            </a:extLst>
          </p:cNvPr>
          <p:cNvSpPr txBox="1"/>
          <p:nvPr/>
        </p:nvSpPr>
        <p:spPr>
          <a:xfrm>
            <a:off x="982661" y="4940267"/>
            <a:ext cx="1001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Sofia Pro Light" panose="00000400000000000000" pitchFamily="50" charset="0"/>
              </a:rPr>
              <a:t>Its value goes from -1 to 1.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570227-01D6-4528-A047-467BE8BCA31A}"/>
              </a:ext>
            </a:extLst>
          </p:cNvPr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F2F3DE6-C86B-4486-A408-EC9728F0C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8061" r="15301" b="24160"/>
          <a:stretch/>
        </p:blipFill>
        <p:spPr>
          <a:xfrm>
            <a:off x="10747861" y="6309415"/>
            <a:ext cx="1029630" cy="4128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964018-C63B-432B-8480-807DC8841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" y="6161868"/>
            <a:ext cx="709117" cy="7079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2F67F3-D3CE-4EB8-8B3E-C89E8BBBA633}"/>
              </a:ext>
            </a:extLst>
          </p:cNvPr>
          <p:cNvSpPr/>
          <p:nvPr/>
        </p:nvSpPr>
        <p:spPr>
          <a:xfrm>
            <a:off x="11544000" y="0"/>
            <a:ext cx="648000" cy="646331"/>
          </a:xfrm>
          <a:prstGeom prst="rect">
            <a:avLst/>
          </a:prstGeom>
          <a:gradFill flip="none" rotWithShape="1">
            <a:gsLst>
              <a:gs pos="0">
                <a:srgbClr val="E52321"/>
              </a:gs>
              <a:gs pos="100000">
                <a:srgbClr val="F9C105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93F5420F-C91E-419C-B418-448BBDD2DF61}"/>
              </a:ext>
            </a:extLst>
          </p:cNvPr>
          <p:cNvSpPr txBox="1">
            <a:spLocks/>
          </p:cNvSpPr>
          <p:nvPr/>
        </p:nvSpPr>
        <p:spPr>
          <a:xfrm>
            <a:off x="10496400" y="114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BAFD0E-5062-43DD-9196-36A4F713226B}" type="slidenum">
              <a:rPr lang="fr-FR" sz="1600" smtClean="0">
                <a:solidFill>
                  <a:schemeClr val="bg1"/>
                </a:solidFill>
                <a:latin typeface="Sofia Pro Medium" panose="00000600000000000000" pitchFamily="50" charset="0"/>
              </a:rPr>
              <a:pPr algn="ctr"/>
              <a:t>9</a:t>
            </a:fld>
            <a:endParaRPr lang="fr-FR" sz="1600" dirty="0">
              <a:solidFill>
                <a:schemeClr val="bg1"/>
              </a:solidFill>
              <a:latin typeface="Sofia Pro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39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620</Words>
  <Application>Microsoft Office PowerPoint</Application>
  <PresentationFormat>Grand écran</PresentationFormat>
  <Paragraphs>116</Paragraphs>
  <Slides>23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AXIS Extra Bold</vt:lpstr>
      <vt:lpstr>Calibri</vt:lpstr>
      <vt:lpstr>Calibri Light</vt:lpstr>
      <vt:lpstr>Sofia Pro</vt:lpstr>
      <vt:lpstr>Sofia Pro Light</vt:lpstr>
      <vt:lpstr>Sofia Pro Medium</vt:lpstr>
      <vt:lpstr>Sofia Pro Semi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Gicquel</dc:creator>
  <cp:lastModifiedBy>Amélie Gicquel</cp:lastModifiedBy>
  <cp:revision>174</cp:revision>
  <dcterms:created xsi:type="dcterms:W3CDTF">2021-09-09T09:20:44Z</dcterms:created>
  <dcterms:modified xsi:type="dcterms:W3CDTF">2021-11-08T09:39:49Z</dcterms:modified>
</cp:coreProperties>
</file>